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7" r:id="rId4"/>
    <p:sldId id="261" r:id="rId5"/>
    <p:sldId id="263" r:id="rId6"/>
    <p:sldId id="262" r:id="rId7"/>
    <p:sldId id="258" r:id="rId8"/>
    <p:sldId id="260" r:id="rId9"/>
    <p:sldId id="269" r:id="rId10"/>
    <p:sldId id="265" r:id="rId11"/>
    <p:sldId id="267" r:id="rId12"/>
    <p:sldId id="270" r:id="rId13"/>
    <p:sldId id="268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8"/>
  </p:normalViewPr>
  <p:slideViewPr>
    <p:cSldViewPr snapToGrid="0">
      <p:cViewPr varScale="1">
        <p:scale>
          <a:sx n="102" d="100"/>
          <a:sy n="102" d="100"/>
        </p:scale>
        <p:origin x="192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2C117-75A5-709C-F026-19D01745B3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0B293B-E268-FD31-EF88-5DED6A6696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56090-484D-47DD-50F1-745909766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4E89-FAB3-2F4A-9817-E81A88BD0E12}" type="datetimeFigureOut">
              <a:rPr lang="fr-FR" smtClean="0"/>
              <a:t>20/05/2026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D61F0-31BD-3DE3-2F29-4722002E9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AC4897-FB31-6AD6-FF42-CF3992048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5AB56-2BEA-4A4E-9AF4-14338FC9B70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159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795C8-4C87-C14C-F79C-C768C015E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42C830-EE60-C5E9-50EF-041CA93A2C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6863B5-E16E-BE0D-A4FC-B3E40C344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4E89-FAB3-2F4A-9817-E81A88BD0E12}" type="datetimeFigureOut">
              <a:rPr lang="fr-FR" smtClean="0"/>
              <a:t>20/05/2026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AD2B61-9211-9756-0A32-4DD300957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E154C4-16A8-E0D0-8DCD-B493E2327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5AB56-2BEA-4A4E-9AF4-14338FC9B70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6112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53F81D-72F5-04B2-61BD-723A9C654F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8F6299-71E7-57C5-E77C-FD7E66652B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65E14-6E0C-AA16-8C44-B95D3CA79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4E89-FAB3-2F4A-9817-E81A88BD0E12}" type="datetimeFigureOut">
              <a:rPr lang="fr-FR" smtClean="0"/>
              <a:t>20/05/2026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5A2795-CB34-64B9-47FD-BB4D5F324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E03043-5A21-11E0-4375-83C1AE4D4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5AB56-2BEA-4A4E-9AF4-14338FC9B70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0944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41A5C-31F3-C614-0CDD-66D3D8048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52ABB-79C5-A4E3-C218-DFF148DFF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AC63E-DCFA-C124-C8B4-2E1678E48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4E89-FAB3-2F4A-9817-E81A88BD0E12}" type="datetimeFigureOut">
              <a:rPr lang="fr-FR" smtClean="0"/>
              <a:t>20/05/2026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EF0B6-E87C-C7E3-16F0-A73FD2653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1C275-18D1-1801-61C0-EDE69A59F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5AB56-2BEA-4A4E-9AF4-14338FC9B70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9824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A178E-165F-7F15-46DE-622ED27F1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539F21-9E91-3A90-61A9-E13FB74406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F67F46-F16C-7A7A-122D-68947BF1B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4E89-FAB3-2F4A-9817-E81A88BD0E12}" type="datetimeFigureOut">
              <a:rPr lang="fr-FR" smtClean="0"/>
              <a:t>20/05/2026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DF059-A8D9-ECEC-6560-9DE13BF7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7352FF-7A90-1FC4-9040-BDD3C8C8F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5AB56-2BEA-4A4E-9AF4-14338FC9B70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5419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07E4B-B98B-F52D-39D6-8311159EC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1E964-5751-083C-7287-1B052FD875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AE44CB-B3E8-7CE6-E878-CF1841F323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FC3EBA-7D5A-2B7E-CB5F-828ACDEA9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4E89-FAB3-2F4A-9817-E81A88BD0E12}" type="datetimeFigureOut">
              <a:rPr lang="fr-FR" smtClean="0"/>
              <a:t>20/05/2026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0A3557-FFEA-19AD-60CB-F7BC65F98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5B85B0-07CC-63BE-3E69-6CB6BF634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5AB56-2BEA-4A4E-9AF4-14338FC9B70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8978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7C8B1-5260-67B4-6D35-33F95F941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141A2A-0CC5-0EA2-9CE9-A3A4BC48D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477041-9EBC-024E-16C7-39489580AB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21BFCB-387C-F56F-B34F-7E6601BE79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AFD16C-7FDF-C584-AC2B-CDEA65606D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CA9FD4-B7B7-D5CC-E75D-6A8ABD935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4E89-FAB3-2F4A-9817-E81A88BD0E12}" type="datetimeFigureOut">
              <a:rPr lang="fr-FR" smtClean="0"/>
              <a:t>20/05/2026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EBFBBA-326A-1F78-11AE-63A7FCE3A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BAE084-C16C-B5AB-70B2-74673C93D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5AB56-2BEA-4A4E-9AF4-14338FC9B70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2529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6A2C9-0B9D-F4B7-F572-E4377B1FC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B41FA4-8F58-62A9-F59A-6960E6AAF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4E89-FAB3-2F4A-9817-E81A88BD0E12}" type="datetimeFigureOut">
              <a:rPr lang="fr-FR" smtClean="0"/>
              <a:t>20/05/2026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9CC894-24E3-484E-87AA-723F5C12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FA91B8-B228-EAB3-5E68-F31C3A07B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5AB56-2BEA-4A4E-9AF4-14338FC9B70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2617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904F11-D0BC-4272-6155-2FD93645D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4E89-FAB3-2F4A-9817-E81A88BD0E12}" type="datetimeFigureOut">
              <a:rPr lang="fr-FR" smtClean="0"/>
              <a:t>20/05/2026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878B6A-0E7F-9F8B-C114-181BDAE14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7FC810-3318-DDDA-1FFF-503A0B3F3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5AB56-2BEA-4A4E-9AF4-14338FC9B70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6250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9F878-BAA0-28F9-DD7E-A7FECFEDD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BEB88-AC72-9208-F7FD-38EBB0E34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225AD2-A6A4-E9CE-E8EA-D7D5739944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3E80C0-B06A-3633-0BB6-CD3B6EC8C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4E89-FAB3-2F4A-9817-E81A88BD0E12}" type="datetimeFigureOut">
              <a:rPr lang="fr-FR" smtClean="0"/>
              <a:t>20/05/2026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01B6C4-E58C-3DCA-D2AC-66C5A6169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355FDB-1B65-3A8C-6873-7332344F5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5AB56-2BEA-4A4E-9AF4-14338FC9B70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8069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EAEA0-3C3F-B892-D45E-82346B209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1E0430-38DD-8B41-CEB1-F73BD1F8C6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F853D9-65A0-559A-1DEB-85D897997E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EAC9AF-86A4-571E-B413-CF37525FB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4E89-FAB3-2F4A-9817-E81A88BD0E12}" type="datetimeFigureOut">
              <a:rPr lang="fr-FR" smtClean="0"/>
              <a:t>20/05/2026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A74249-17FD-EBEF-0EAB-535E5A305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A1311E-28DB-44BF-A629-D26598F30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5AB56-2BEA-4A4E-9AF4-14338FC9B70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579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E4993F-B0E5-F9B4-419B-66674132F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B68CAC-241A-AF8E-D258-5008622D82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A0F5F-F984-2C76-7E00-75F09053D8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AF4E89-FAB3-2F4A-9817-E81A88BD0E12}" type="datetimeFigureOut">
              <a:rPr lang="fr-FR" smtClean="0"/>
              <a:t>20/05/2026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152F7-2205-3DF6-81FC-39FFD45317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2B1BC-7BCC-787E-944C-02FDCD4AF7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6E5AB56-2BEA-4A4E-9AF4-14338FC9B70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3477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70612-D6EF-CA37-AAF4-B3E5646428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Présentation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C813F1-E186-9042-FD4D-CD1A254D73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5356" y="4786571"/>
            <a:ext cx="9144000" cy="1655762"/>
          </a:xfrm>
        </p:spPr>
        <p:txBody>
          <a:bodyPr>
            <a:normAutofit/>
          </a:bodyPr>
          <a:lstStyle/>
          <a:p>
            <a:endParaRPr lang="fr-FR" sz="800" dirty="0">
              <a:solidFill>
                <a:srgbClr val="002060"/>
              </a:solidFill>
            </a:endParaRPr>
          </a:p>
          <a:p>
            <a:r>
              <a:rPr lang="fr-FR" sz="4400" dirty="0">
                <a:solidFill>
                  <a:srgbClr val="002060"/>
                </a:solidFill>
              </a:rPr>
              <a:t>Présentation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EF9DAB-1001-8E0A-E8B9-33EB1F9E0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7792" y="601663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284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2B18A8-D8CD-91FD-F52D-B46B38B12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970" y="2054645"/>
            <a:ext cx="2619438" cy="338582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57A51D8-1B8A-6F3B-AE5C-1B488E5F8D58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>
                <a:solidFill>
                  <a:srgbClr val="002060"/>
                </a:solidFill>
              </a:rPr>
              <a:t>Mise en perspective : </a:t>
            </a:r>
          </a:p>
          <a:p>
            <a:pPr algn="ctr"/>
            <a:r>
              <a:rPr lang="fr-FR">
                <a:solidFill>
                  <a:srgbClr val="002060"/>
                </a:solidFill>
              </a:rPr>
              <a:t>Jusqu’où faire confiance à un RC 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A8F4CC-0681-5B95-CB4D-ECE1EC142DCC}"/>
              </a:ext>
            </a:extLst>
          </p:cNvPr>
          <p:cNvSpPr txBox="1"/>
          <p:nvPr/>
        </p:nvSpPr>
        <p:spPr>
          <a:xfrm>
            <a:off x="119601" y="5708947"/>
            <a:ext cx="42210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/>
              <a:t>https://</a:t>
            </a:r>
            <a:r>
              <a:rPr lang="fr-FR" sz="1200" err="1"/>
              <a:t>www.obvia.ca</a:t>
            </a:r>
            <a:r>
              <a:rPr lang="fr-FR" sz="1200"/>
              <a:t>/sites/</a:t>
            </a:r>
            <a:r>
              <a:rPr lang="fr-FR" sz="1200" err="1"/>
              <a:t>obvia.ca</a:t>
            </a:r>
            <a:r>
              <a:rPr lang="fr-FR" sz="1200"/>
              <a:t>/files/ressources/202604-obv-pub-etatsituation_impactssocietaux2026_1.pdf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746A9EF-438D-BDF5-A933-CCF8677FF008}"/>
              </a:ext>
            </a:extLst>
          </p:cNvPr>
          <p:cNvSpPr txBox="1">
            <a:spLocks/>
          </p:cNvSpPr>
          <p:nvPr/>
        </p:nvSpPr>
        <p:spPr>
          <a:xfrm>
            <a:off x="4340646" y="2141537"/>
            <a:ext cx="7148281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b="1" dirty="0">
                <a:solidFill>
                  <a:srgbClr val="002060"/>
                </a:solidFill>
              </a:rPr>
              <a:t>Axe Éducation et capacitation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solidFill>
                  <a:srgbClr val="002060"/>
                </a:solidFill>
              </a:rPr>
              <a:t>Effets sur les apprentissages et risques cognitifs émergents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fr-FR" i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CA" i="1" dirty="0">
                <a:solidFill>
                  <a:srgbClr val="002060"/>
                </a:solidFill>
              </a:rPr>
              <a:t>Les </a:t>
            </a:r>
            <a:r>
              <a:rPr lang="en-CA" i="1" dirty="0" err="1">
                <a:solidFill>
                  <a:srgbClr val="002060"/>
                </a:solidFill>
              </a:rPr>
              <a:t>synthèses</a:t>
            </a:r>
            <a:r>
              <a:rPr lang="en-CA" i="1" dirty="0">
                <a:solidFill>
                  <a:srgbClr val="002060"/>
                </a:solidFill>
              </a:rPr>
              <a:t> </a:t>
            </a:r>
            <a:r>
              <a:rPr lang="en-CA" i="1" dirty="0" err="1">
                <a:solidFill>
                  <a:srgbClr val="002060"/>
                </a:solidFill>
              </a:rPr>
              <a:t>récentes</a:t>
            </a:r>
            <a:r>
              <a:rPr lang="en-CA" i="1" dirty="0">
                <a:solidFill>
                  <a:srgbClr val="002060"/>
                </a:solidFill>
              </a:rPr>
              <a:t> </a:t>
            </a:r>
            <a:br>
              <a:rPr lang="en-CA" i="1" dirty="0">
                <a:solidFill>
                  <a:srgbClr val="002060"/>
                </a:solidFill>
              </a:rPr>
            </a:br>
            <a:r>
              <a:rPr lang="en-CA" i="1" dirty="0" err="1">
                <a:solidFill>
                  <a:srgbClr val="002060"/>
                </a:solidFill>
              </a:rPr>
              <a:t>mettent</a:t>
            </a:r>
            <a:r>
              <a:rPr lang="en-CA" i="1" dirty="0">
                <a:solidFill>
                  <a:srgbClr val="002060"/>
                </a:solidFill>
              </a:rPr>
              <a:t> </a:t>
            </a:r>
            <a:r>
              <a:rPr lang="en-CA" i="1" dirty="0" err="1">
                <a:solidFill>
                  <a:srgbClr val="002060"/>
                </a:solidFill>
              </a:rPr>
              <a:t>en</a:t>
            </a:r>
            <a:r>
              <a:rPr lang="en-CA" i="1" dirty="0">
                <a:solidFill>
                  <a:srgbClr val="002060"/>
                </a:solidFill>
              </a:rPr>
              <a:t> </a:t>
            </a:r>
            <a:r>
              <a:rPr lang="en-CA" i="1" dirty="0" err="1">
                <a:solidFill>
                  <a:srgbClr val="002060"/>
                </a:solidFill>
              </a:rPr>
              <a:t>évidence</a:t>
            </a:r>
            <a:r>
              <a:rPr lang="en-CA" i="1" dirty="0">
                <a:solidFill>
                  <a:srgbClr val="002060"/>
                </a:solidFill>
              </a:rPr>
              <a:t> </a:t>
            </a:r>
            <a:br>
              <a:rPr lang="en-CA" i="1" dirty="0">
                <a:solidFill>
                  <a:srgbClr val="002060"/>
                </a:solidFill>
              </a:rPr>
            </a:br>
            <a:r>
              <a:rPr lang="en-CA" i="1" dirty="0" err="1">
                <a:solidFill>
                  <a:srgbClr val="002060"/>
                </a:solidFill>
              </a:rPr>
              <a:t>une</a:t>
            </a:r>
            <a:r>
              <a:rPr lang="en-CA" i="1" dirty="0">
                <a:solidFill>
                  <a:srgbClr val="002060"/>
                </a:solidFill>
              </a:rPr>
              <a:t> ambivalence </a:t>
            </a:r>
            <a:r>
              <a:rPr lang="en-CA" i="1" dirty="0" err="1">
                <a:solidFill>
                  <a:srgbClr val="002060"/>
                </a:solidFill>
              </a:rPr>
              <a:t>marquée</a:t>
            </a:r>
            <a:endParaRPr lang="en-CA" i="1" dirty="0">
              <a:solidFill>
                <a:srgbClr val="00206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97714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47962-2156-5FCE-E1F9-18865A371EE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>
                <a:solidFill>
                  <a:srgbClr val="002060"/>
                </a:solidFill>
              </a:rPr>
              <a:t>Mise en perspective : </a:t>
            </a:r>
          </a:p>
          <a:p>
            <a:pPr algn="ctr"/>
            <a:r>
              <a:rPr lang="fr-FR" dirty="0">
                <a:solidFill>
                  <a:srgbClr val="002060"/>
                </a:solidFill>
              </a:rPr>
              <a:t>Jusqu’où faire confiance à un RC 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53B9C3-318C-2094-A84C-3DA1ADCAE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699" y="2008557"/>
            <a:ext cx="3440798" cy="44843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2ECA25-E753-FDB7-196F-103DE0605BE8}"/>
              </a:ext>
            </a:extLst>
          </p:cNvPr>
          <p:cNvSpPr txBox="1"/>
          <p:nvPr/>
        </p:nvSpPr>
        <p:spPr>
          <a:xfrm>
            <a:off x="4120497" y="2648127"/>
            <a:ext cx="781680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>
                <a:solidFill>
                  <a:srgbClr val="002060"/>
                </a:solidFill>
              </a:rPr>
              <a:t>La compétence numérique renvoie à un</a:t>
            </a:r>
          </a:p>
          <a:p>
            <a:pPr algn="ctr"/>
            <a:r>
              <a:rPr lang="en-CA" sz="2800" dirty="0">
                <a:solidFill>
                  <a:srgbClr val="002060"/>
                </a:solidFill>
              </a:rPr>
              <a:t>ensemble intégré de connaissances, </a:t>
            </a:r>
            <a:br>
              <a:rPr lang="en-CA" sz="2800" dirty="0">
                <a:solidFill>
                  <a:srgbClr val="002060"/>
                </a:solidFill>
              </a:rPr>
            </a:br>
            <a:r>
              <a:rPr lang="en-CA" sz="2800" dirty="0">
                <a:solidFill>
                  <a:srgbClr val="002060"/>
                </a:solidFill>
              </a:rPr>
              <a:t>d’habiletés et d’attitudes </a:t>
            </a:r>
            <a:r>
              <a:rPr lang="en-CA" sz="2800" dirty="0" err="1">
                <a:solidFill>
                  <a:srgbClr val="002060"/>
                </a:solidFill>
              </a:rPr>
              <a:t>permettant</a:t>
            </a:r>
            <a:r>
              <a:rPr lang="en-CA" sz="2800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n-CA" sz="2800" dirty="0">
                <a:solidFill>
                  <a:srgbClr val="002060"/>
                </a:solidFill>
              </a:rPr>
              <a:t>un usage </a:t>
            </a:r>
            <a:r>
              <a:rPr lang="en-CA" sz="2800" dirty="0" err="1">
                <a:solidFill>
                  <a:srgbClr val="002060"/>
                </a:solidFill>
              </a:rPr>
              <a:t>confiant</a:t>
            </a:r>
            <a:r>
              <a:rPr lang="en-CA" sz="2800" dirty="0">
                <a:solidFill>
                  <a:srgbClr val="002060"/>
                </a:solidFill>
              </a:rPr>
              <a:t>, critique, créatif, </a:t>
            </a:r>
            <a:br>
              <a:rPr lang="en-CA" sz="2800" dirty="0">
                <a:solidFill>
                  <a:srgbClr val="002060"/>
                </a:solidFill>
              </a:rPr>
            </a:br>
            <a:r>
              <a:rPr lang="en-CA" sz="2800" dirty="0" err="1">
                <a:solidFill>
                  <a:srgbClr val="002060"/>
                </a:solidFill>
              </a:rPr>
              <a:t>responsable</a:t>
            </a:r>
            <a:r>
              <a:rPr lang="en-CA" sz="2800" dirty="0">
                <a:solidFill>
                  <a:srgbClr val="002060"/>
                </a:solidFill>
              </a:rPr>
              <a:t> et durable </a:t>
            </a:r>
          </a:p>
          <a:p>
            <a:pPr algn="ctr"/>
            <a:r>
              <a:rPr lang="en-CA" sz="2800" dirty="0">
                <a:solidFill>
                  <a:srgbClr val="002060"/>
                </a:solidFill>
              </a:rPr>
              <a:t>du numérique.</a:t>
            </a:r>
          </a:p>
        </p:txBody>
      </p:sp>
    </p:spTree>
    <p:extLst>
      <p:ext uri="{BB962C8B-B14F-4D97-AF65-F5344CB8AC3E}">
        <p14:creationId xmlns:p14="http://schemas.microsoft.com/office/powerpoint/2010/main" val="4015162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82964B-F5E0-044E-6698-C135FAF43A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33773-9553-29F7-2CDC-39EF65519AB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>
                <a:solidFill>
                  <a:srgbClr val="002060"/>
                </a:solidFill>
              </a:rPr>
              <a:t>Mise en perspective : </a:t>
            </a:r>
          </a:p>
          <a:p>
            <a:pPr algn="ctr"/>
            <a:r>
              <a:rPr lang="fr-FR" dirty="0">
                <a:solidFill>
                  <a:srgbClr val="002060"/>
                </a:solidFill>
              </a:rPr>
              <a:t>Jusqu’où faire confiance à un RC ?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F8A658-3165-7565-FEE0-D80DC2467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55" y="1710104"/>
            <a:ext cx="5074403" cy="47827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68FB112-B0A6-4C97-CCD4-82962F6C2D55}"/>
              </a:ext>
            </a:extLst>
          </p:cNvPr>
          <p:cNvSpPr txBox="1"/>
          <p:nvPr/>
        </p:nvSpPr>
        <p:spPr>
          <a:xfrm>
            <a:off x="328341" y="6373790"/>
            <a:ext cx="51442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https://</a:t>
            </a:r>
            <a:r>
              <a:rPr lang="fr-FR" sz="1200" dirty="0" err="1"/>
              <a:t>rupertwegerif.substack.com</a:t>
            </a:r>
            <a:r>
              <a:rPr lang="fr-FR" sz="1200" dirty="0"/>
              <a:t>/p/ai-for-</a:t>
            </a:r>
            <a:r>
              <a:rPr lang="fr-FR" sz="1200" dirty="0" err="1"/>
              <a:t>dialogic</a:t>
            </a:r>
            <a:r>
              <a:rPr lang="fr-FR" sz="1200" dirty="0"/>
              <a:t>-</a:t>
            </a:r>
            <a:r>
              <a:rPr lang="fr-FR" sz="1200" dirty="0" err="1"/>
              <a:t>education</a:t>
            </a:r>
            <a:r>
              <a:rPr lang="fr-FR" sz="1200" dirty="0"/>
              <a:t>-a-</a:t>
            </a:r>
            <a:r>
              <a:rPr lang="fr-FR" sz="1200" dirty="0" err="1"/>
              <a:t>research</a:t>
            </a:r>
            <a:endParaRPr lang="fr-FR" sz="1200" dirty="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7221FFB0-169F-8166-87C7-3C08DB20D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7658" y="1710104"/>
            <a:ext cx="6367397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sz="2800" b="1" i="0" u="none" strike="noStrike" cap="none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</a:rPr>
              <a:t>Ce que révèlent les recherches récentes sur l’IA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sz="2400" b="0" i="0" u="none" strike="noStrike" cap="none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</a:rPr>
              <a:t>Un ensemble de travaux empiriques récents sur l’IA dans l’éducation commence à révéler quand et comment l’IA élargit l’espace dialogique — et quand elle le restreint. À travers quatre études, la conclusion est assez cohérente : l’IA peut contribuer à ouvrir et à soutenir l’espace dialogique lorsqu’elle est conçue comme un modérateur, un acteur, un réflecteur ou un provocateur, et non simplement comme un distributeur de réponses.</a:t>
            </a:r>
          </a:p>
        </p:txBody>
      </p:sp>
    </p:spTree>
    <p:extLst>
      <p:ext uri="{BB962C8B-B14F-4D97-AF65-F5344CB8AC3E}">
        <p14:creationId xmlns:p14="http://schemas.microsoft.com/office/powerpoint/2010/main" val="3065008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B1433-9EEE-514D-D898-5AA5EA1029F0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>
                <a:solidFill>
                  <a:srgbClr val="002060"/>
                </a:solidFill>
              </a:rPr>
              <a:t>Mise en perspective : </a:t>
            </a:r>
          </a:p>
          <a:p>
            <a:pPr algn="ctr"/>
            <a:r>
              <a:rPr lang="fr-FR" dirty="0">
                <a:solidFill>
                  <a:srgbClr val="002060"/>
                </a:solidFill>
              </a:rPr>
              <a:t>Jusqu’où faire confiance à un RC 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B82272-9B7F-7F2E-1659-7F99D7416CC8}"/>
              </a:ext>
            </a:extLst>
          </p:cNvPr>
          <p:cNvSpPr txBox="1"/>
          <p:nvPr/>
        </p:nvSpPr>
        <p:spPr>
          <a:xfrm>
            <a:off x="1448844" y="2025908"/>
            <a:ext cx="929431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2060"/>
                </a:solidFill>
              </a:rPr>
              <a:t>TL</a:t>
            </a:r>
          </a:p>
          <a:p>
            <a:r>
              <a:rPr lang="fr-FR" sz="2800" dirty="0">
                <a:solidFill>
                  <a:srgbClr val="002060"/>
                </a:solidFill>
              </a:rPr>
              <a:t>Apprendre à poser des questions plutôt qu’à chercher des réponses</a:t>
            </a:r>
          </a:p>
          <a:p>
            <a:endParaRPr lang="fr-FR" sz="2800" b="1" dirty="0">
              <a:solidFill>
                <a:srgbClr val="002060"/>
              </a:solidFill>
            </a:endParaRPr>
          </a:p>
          <a:p>
            <a:r>
              <a:rPr lang="fr-FR" sz="2800" b="1" dirty="0">
                <a:solidFill>
                  <a:srgbClr val="002060"/>
                </a:solidFill>
              </a:rPr>
              <a:t>Réponse de </a:t>
            </a:r>
            <a:r>
              <a:rPr lang="fr-FR" sz="2800" b="1" dirty="0" err="1">
                <a:solidFill>
                  <a:srgbClr val="002060"/>
                </a:solidFill>
              </a:rPr>
              <a:t>MiroMind</a:t>
            </a:r>
            <a:endParaRPr lang="fr-FR" sz="2800" b="1" dirty="0">
              <a:solidFill>
                <a:srgbClr val="002060"/>
              </a:solidFill>
            </a:endParaRPr>
          </a:p>
          <a:p>
            <a:r>
              <a:rPr lang="fr-FR" sz="2800" dirty="0">
                <a:solidFill>
                  <a:srgbClr val="002060"/>
                </a:solidFill>
              </a:rPr>
              <a:t>Quel est l’enjeu si le RC se trompe ?</a:t>
            </a:r>
          </a:p>
          <a:p>
            <a:r>
              <a:rPr lang="fr-FR" sz="2800" dirty="0">
                <a:solidFill>
                  <a:srgbClr val="002060"/>
                </a:solidFill>
              </a:rPr>
              <a:t>Le RC indique-t-il ses limites ?</a:t>
            </a:r>
          </a:p>
          <a:p>
            <a:r>
              <a:rPr lang="fr-FR" sz="2800" dirty="0">
                <a:solidFill>
                  <a:srgbClr val="002060"/>
                </a:solidFill>
              </a:rPr>
              <a:t>Pouvez-vous vérifier ailleurs ?</a:t>
            </a:r>
          </a:p>
          <a:p>
            <a:r>
              <a:rPr lang="fr-FR" sz="2800" dirty="0">
                <a:solidFill>
                  <a:srgbClr val="002060"/>
                </a:solidFill>
              </a:rPr>
              <a:t>Comment gère-t-il les erreurs et les questions de suivi ?</a:t>
            </a:r>
          </a:p>
          <a:p>
            <a:r>
              <a:rPr lang="fr-FR" sz="2800" dirty="0">
                <a:solidFill>
                  <a:srgbClr val="002060"/>
                </a:solidFill>
              </a:rPr>
              <a:t>Quelles données personnelles lui donnez-vous ?</a:t>
            </a:r>
          </a:p>
        </p:txBody>
      </p:sp>
    </p:spTree>
    <p:extLst>
      <p:ext uri="{BB962C8B-B14F-4D97-AF65-F5344CB8AC3E}">
        <p14:creationId xmlns:p14="http://schemas.microsoft.com/office/powerpoint/2010/main" val="3659157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03059-4D0E-4CBD-81FF-4B0572803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335" y="2766218"/>
            <a:ext cx="10515600" cy="1325563"/>
          </a:xfrm>
        </p:spPr>
        <p:txBody>
          <a:bodyPr/>
          <a:lstStyle/>
          <a:p>
            <a:r>
              <a:rPr lang="fr-FR" dirty="0">
                <a:solidFill>
                  <a:srgbClr val="002060"/>
                </a:solidFill>
              </a:rPr>
              <a:t>https://</a:t>
            </a:r>
            <a:r>
              <a:rPr lang="fr-FR" dirty="0" err="1">
                <a:solidFill>
                  <a:srgbClr val="002060"/>
                </a:solidFill>
              </a:rPr>
              <a:t>www.periscope-r.quebec</a:t>
            </a:r>
            <a:r>
              <a:rPr lang="fr-FR" dirty="0">
                <a:solidFill>
                  <a:srgbClr val="002060"/>
                </a:solidFill>
              </a:rPr>
              <a:t>/charrette/</a:t>
            </a:r>
          </a:p>
        </p:txBody>
      </p:sp>
    </p:spTree>
    <p:extLst>
      <p:ext uri="{BB962C8B-B14F-4D97-AF65-F5344CB8AC3E}">
        <p14:creationId xmlns:p14="http://schemas.microsoft.com/office/powerpoint/2010/main" val="80093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49F2C-5571-C606-DE49-C49CD978E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solidFill>
                  <a:srgbClr val="002060"/>
                </a:solidFill>
              </a:rPr>
              <a:t>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5EB53-1598-BA52-562A-A6C742AD5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FR" dirty="0">
                <a:solidFill>
                  <a:srgbClr val="002060"/>
                </a:solidFill>
              </a:rPr>
              <a:t>La Pascaline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dirty="0">
                <a:solidFill>
                  <a:srgbClr val="002060"/>
                </a:solidFill>
              </a:rPr>
              <a:t>Une charrette de </a:t>
            </a:r>
            <a:r>
              <a:rPr lang="fr-FR" dirty="0" err="1">
                <a:solidFill>
                  <a:srgbClr val="002060"/>
                </a:solidFill>
              </a:rPr>
              <a:t>codesign</a:t>
            </a:r>
            <a:r>
              <a:rPr lang="fr-FR" dirty="0">
                <a:solidFill>
                  <a:srgbClr val="002060"/>
                </a:solidFill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dirty="0">
                <a:solidFill>
                  <a:srgbClr val="002060"/>
                </a:solidFill>
              </a:rPr>
              <a:t>Présentation du logo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dirty="0">
                <a:solidFill>
                  <a:srgbClr val="002060"/>
                </a:solidFill>
              </a:rPr>
              <a:t>Présentation du thème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dirty="0">
                <a:solidFill>
                  <a:srgbClr val="002060"/>
                </a:solidFill>
              </a:rPr>
              <a:t>Présentation des tables/thèmes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dirty="0">
                <a:solidFill>
                  <a:srgbClr val="002060"/>
                </a:solidFill>
              </a:rPr>
              <a:t>Mise en perspective : jusqu’où faire confiance à un RC ?</a:t>
            </a:r>
          </a:p>
        </p:txBody>
      </p:sp>
    </p:spTree>
    <p:extLst>
      <p:ext uri="{BB962C8B-B14F-4D97-AF65-F5344CB8AC3E}">
        <p14:creationId xmlns:p14="http://schemas.microsoft.com/office/powerpoint/2010/main" val="2236128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9EF69-3931-FC20-00F8-08527809F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700" y="382400"/>
            <a:ext cx="11059099" cy="1325563"/>
          </a:xfrm>
        </p:spPr>
        <p:txBody>
          <a:bodyPr/>
          <a:lstStyle/>
          <a:p>
            <a:pPr algn="ctr"/>
            <a:r>
              <a:rPr lang="fr-FR"/>
              <a:t>La Pascaline, </a:t>
            </a:r>
            <a:r>
              <a:rPr lang="fr-CA"/>
              <a:t>inventée par Blaise Pascal </a:t>
            </a:r>
            <a:br>
              <a:rPr lang="fr-CA"/>
            </a:br>
            <a:r>
              <a:rPr lang="fr-CA"/>
              <a:t>selon ses biographes à l’âge de 19 ans</a:t>
            </a:r>
            <a:r>
              <a:rPr lang="en-CA">
                <a:effectLst/>
              </a:rPr>
              <a:t> </a:t>
            </a:r>
            <a:endParaRPr lang="fr-FR"/>
          </a:p>
        </p:txBody>
      </p:sp>
      <p:pic>
        <p:nvPicPr>
          <p:cNvPr id="4" name="Image 1">
            <a:extLst>
              <a:ext uri="{FF2B5EF4-FFF2-40B4-BE49-F238E27FC236}">
                <a16:creationId xmlns:a16="http://schemas.microsoft.com/office/drawing/2014/main" id="{FA2E03AD-9AF4-17E6-5B35-8F53A39F37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4869" y="2035661"/>
            <a:ext cx="5218705" cy="37771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5FAE43-1E0A-468D-C106-39F4C4BF7365}"/>
              </a:ext>
            </a:extLst>
          </p:cNvPr>
          <p:cNvSpPr txBox="1"/>
          <p:nvPr/>
        </p:nvSpPr>
        <p:spPr>
          <a:xfrm>
            <a:off x="3244926" y="5913687"/>
            <a:ext cx="51586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CA" sz="1000" kern="1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lIlustration</a:t>
            </a:r>
            <a:r>
              <a:rPr lang="fr-CA" sz="1000" kern="1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tirée de la </a:t>
            </a:r>
            <a:r>
              <a:rPr lang="fr-CA" sz="1000" kern="1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video</a:t>
            </a:r>
            <a:r>
              <a:rPr lang="fr-CA" sz="1000" kern="1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Gorm the </a:t>
            </a:r>
            <a:r>
              <a:rPr lang="fr-CA" sz="1000" kern="1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old</a:t>
            </a:r>
            <a:r>
              <a:rPr lang="fr-CA" sz="1000" kern="1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qui l’a créée avec </a:t>
            </a:r>
            <a:r>
              <a:rPr lang="fr-CA" sz="1000" kern="100">
                <a:solidFill>
                  <a:srgbClr val="13131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Nano Banana-2 et Kling 3.0 en imaginant à quoi ressembleraient des grands mathématiciens ou grandes mathématiciennes en tant que professeurs ou professeures de mathématiques aujourd’hui. https://</a:t>
            </a:r>
            <a:r>
              <a:rPr lang="fr-CA" sz="1000" kern="100" err="1">
                <a:solidFill>
                  <a:srgbClr val="13131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www.youtube.com</a:t>
            </a:r>
            <a:r>
              <a:rPr lang="fr-CA" sz="1000" kern="100">
                <a:solidFill>
                  <a:srgbClr val="13131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fr-CA" sz="1000" kern="100" err="1">
                <a:solidFill>
                  <a:srgbClr val="13131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watch?v</a:t>
            </a:r>
            <a:r>
              <a:rPr lang="fr-CA" sz="1000" kern="100">
                <a:solidFill>
                  <a:srgbClr val="13131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=dJQpAdpL_7U</a:t>
            </a:r>
            <a:endParaRPr lang="en-CA" sz="10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970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1290A8-FB57-E1AE-4A99-30A67673F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867" y="79003"/>
            <a:ext cx="8560106" cy="679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432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3C0888-1BF4-DAFF-35FF-B044C8388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450CD-B79D-471A-1027-D66EE2FA9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>
                <a:solidFill>
                  <a:srgbClr val="002060"/>
                </a:solidFill>
              </a:rPr>
              <a:t>Le </a:t>
            </a:r>
            <a:r>
              <a:rPr lang="fr-FR" err="1">
                <a:solidFill>
                  <a:srgbClr val="002060"/>
                </a:solidFill>
              </a:rPr>
              <a:t>codesign</a:t>
            </a:r>
            <a:endParaRPr lang="fr-FR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CAE50-4FC3-8530-A70C-C4668BB9D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1038" y="1879804"/>
            <a:ext cx="10515599" cy="4351338"/>
          </a:xfrm>
        </p:spPr>
        <p:txBody>
          <a:bodyPr/>
          <a:lstStyle/>
          <a:p>
            <a:pPr marL="0" indent="0">
              <a:buNone/>
            </a:pPr>
            <a:r>
              <a:rPr lang="fr-FR">
                <a:solidFill>
                  <a:srgbClr val="002060"/>
                </a:solidFill>
              </a:rPr>
              <a:t>Une activité qui a gagné en visibilité dans </a:t>
            </a:r>
          </a:p>
          <a:p>
            <a:pPr marL="0" indent="0">
              <a:buNone/>
            </a:pPr>
            <a:endParaRPr lang="fr-FR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r-FR">
                <a:solidFill>
                  <a:srgbClr val="002060"/>
                </a:solidFill>
              </a:rPr>
              <a:t>	le domaine du design</a:t>
            </a:r>
          </a:p>
          <a:p>
            <a:pPr marL="0" indent="0">
              <a:buNone/>
            </a:pPr>
            <a:r>
              <a:rPr lang="fr-FR">
                <a:solidFill>
                  <a:srgbClr val="002060"/>
                </a:solidFill>
              </a:rPr>
              <a:t>	le </a:t>
            </a:r>
            <a:r>
              <a:rPr lang="fr-FR" i="1">
                <a:solidFill>
                  <a:srgbClr val="002060"/>
                </a:solidFill>
              </a:rPr>
              <a:t>design-</a:t>
            </a:r>
            <a:r>
              <a:rPr lang="fr-FR" i="1" err="1">
                <a:solidFill>
                  <a:srgbClr val="002060"/>
                </a:solidFill>
              </a:rPr>
              <a:t>based</a:t>
            </a:r>
            <a:r>
              <a:rPr lang="fr-FR" i="1">
                <a:solidFill>
                  <a:srgbClr val="002060"/>
                </a:solidFill>
              </a:rPr>
              <a:t> </a:t>
            </a:r>
            <a:r>
              <a:rPr lang="fr-FR" i="1" err="1">
                <a:solidFill>
                  <a:srgbClr val="002060"/>
                </a:solidFill>
              </a:rPr>
              <a:t>research</a:t>
            </a:r>
            <a:r>
              <a:rPr lang="fr-FR" i="1">
                <a:solidFill>
                  <a:srgbClr val="002060"/>
                </a:solidFill>
              </a:rPr>
              <a:t> </a:t>
            </a:r>
            <a:r>
              <a:rPr lang="fr-FR">
                <a:solidFill>
                  <a:srgbClr val="002060"/>
                </a:solidFill>
              </a:rPr>
              <a:t>(en éducation)</a:t>
            </a:r>
          </a:p>
          <a:p>
            <a:pPr marL="0" indent="0">
              <a:buNone/>
            </a:pPr>
            <a:endParaRPr lang="fr-FR">
              <a:solidFill>
                <a:srgbClr val="00206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fr-FR">
                <a:solidFill>
                  <a:srgbClr val="002060"/>
                </a:solidFill>
              </a:rPr>
              <a:t>Une notion importante dans la 3</a:t>
            </a:r>
            <a:r>
              <a:rPr lang="fr-FR" baseline="30000">
                <a:solidFill>
                  <a:srgbClr val="002060"/>
                </a:solidFill>
              </a:rPr>
              <a:t>e</a:t>
            </a:r>
            <a:r>
              <a:rPr lang="fr-FR">
                <a:solidFill>
                  <a:srgbClr val="002060"/>
                </a:solidFill>
              </a:rPr>
              <a:t> génération </a:t>
            </a:r>
            <a:br>
              <a:rPr lang="fr-FR">
                <a:solidFill>
                  <a:srgbClr val="002060"/>
                </a:solidFill>
              </a:rPr>
            </a:br>
            <a:r>
              <a:rPr lang="fr-FR">
                <a:solidFill>
                  <a:srgbClr val="002060"/>
                </a:solidFill>
              </a:rPr>
              <a:t>de la théorie de l’activité d’</a:t>
            </a:r>
            <a:r>
              <a:rPr lang="fr-FR" err="1">
                <a:solidFill>
                  <a:srgbClr val="002060"/>
                </a:solidFill>
              </a:rPr>
              <a:t>Engeström</a:t>
            </a:r>
            <a:r>
              <a:rPr lang="fr-FR">
                <a:solidFill>
                  <a:srgbClr val="002060"/>
                </a:solidFill>
              </a:rPr>
              <a:t> (1987/2015)</a:t>
            </a:r>
          </a:p>
        </p:txBody>
      </p:sp>
    </p:spTree>
    <p:extLst>
      <p:ext uri="{BB962C8B-B14F-4D97-AF65-F5344CB8AC3E}">
        <p14:creationId xmlns:p14="http://schemas.microsoft.com/office/powerpoint/2010/main" val="2565089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903917F-0B4B-292A-9E21-DC5D13286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fr-FR">
                <a:solidFill>
                  <a:srgbClr val="002060"/>
                </a:solidFill>
              </a:rPr>
              <a:t>Innovation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34B3100-36C2-1193-A713-7F9760415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976" y="1212828"/>
            <a:ext cx="11840024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460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32DA9A-06DA-F059-CF9C-4EF6F029C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66" y="228806"/>
            <a:ext cx="11378467" cy="640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914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DFDFB-AB02-8CF3-BF9E-1238559DF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solidFill>
                  <a:srgbClr val="002060"/>
                </a:solidFill>
              </a:rPr>
              <a:t>De la conformité à la créativité pour l’avenir de la réussite scolaire et éducative au Québec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AEC0D-1956-7A13-7798-09B137AD8F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/>
          </a:p>
          <a:p>
            <a:pPr marL="0" indent="0">
              <a:buNone/>
            </a:pPr>
            <a:endParaRPr lang="fr-FR"/>
          </a:p>
          <a:p>
            <a:pPr marL="0" indent="0">
              <a:buNone/>
            </a:pPr>
            <a:endParaRPr lang="fr-FR"/>
          </a:p>
          <a:p>
            <a:pPr marL="0" indent="0" algn="ctr">
              <a:buNone/>
            </a:pPr>
            <a:r>
              <a:rPr lang="fr-FR" sz="4400" b="1">
                <a:solidFill>
                  <a:srgbClr val="002060"/>
                </a:solidFill>
              </a:rPr>
              <a:t>Élans et réserves !</a:t>
            </a:r>
          </a:p>
        </p:txBody>
      </p:sp>
    </p:spTree>
    <p:extLst>
      <p:ext uri="{BB962C8B-B14F-4D97-AF65-F5344CB8AC3E}">
        <p14:creationId xmlns:p14="http://schemas.microsoft.com/office/powerpoint/2010/main" val="1044869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344CEC-A020-EA2C-A204-EE8EE74C3F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3D472-BAE3-3764-4414-8ABA562D0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solidFill>
                  <a:srgbClr val="002060"/>
                </a:solidFill>
              </a:rPr>
              <a:t>Tables et thèmes</a:t>
            </a:r>
            <a:br>
              <a:rPr lang="fr-FR" dirty="0">
                <a:solidFill>
                  <a:srgbClr val="002060"/>
                </a:solidFill>
              </a:rPr>
            </a:br>
            <a:endParaRPr lang="fr-FR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33739A-F077-1E42-EF9F-766CECB60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613" y="0"/>
            <a:ext cx="11051013" cy="684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981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440</Words>
  <Application>Microsoft Macintosh PowerPoint</Application>
  <PresentationFormat>Widescreen</PresentationFormat>
  <Paragraphs>57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Times New Roman</vt:lpstr>
      <vt:lpstr>Office Theme</vt:lpstr>
      <vt:lpstr>Présentation</vt:lpstr>
      <vt:lpstr>Plan</vt:lpstr>
      <vt:lpstr>La Pascaline, inventée par Blaise Pascal  selon ses biographes à l’âge de 19 ans </vt:lpstr>
      <vt:lpstr>PowerPoint Presentation</vt:lpstr>
      <vt:lpstr>Le codesign</vt:lpstr>
      <vt:lpstr>Innovation</vt:lpstr>
      <vt:lpstr>PowerPoint Presentation</vt:lpstr>
      <vt:lpstr>De la conformité à la créativité pour l’avenir de la réussite scolaire et éducative au Québec</vt:lpstr>
      <vt:lpstr>Tables et thèmes </vt:lpstr>
      <vt:lpstr>PowerPoint Presentation</vt:lpstr>
      <vt:lpstr>PowerPoint Presentation</vt:lpstr>
      <vt:lpstr>PowerPoint Presentation</vt:lpstr>
      <vt:lpstr>PowerPoint Presentation</vt:lpstr>
      <vt:lpstr>https://www.periscope-r.quebec/charrette/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Lecteur·trice</dc:creator>
  <cp:lastModifiedBy>Lecteur·trice</cp:lastModifiedBy>
  <cp:revision>5</cp:revision>
  <dcterms:created xsi:type="dcterms:W3CDTF">2026-05-20T12:33:06Z</dcterms:created>
  <dcterms:modified xsi:type="dcterms:W3CDTF">2026-05-20T16:24:00Z</dcterms:modified>
</cp:coreProperties>
</file>