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71" r:id="rId12"/>
    <p:sldId id="267" r:id="rId13"/>
    <p:sldId id="270" r:id="rId14"/>
    <p:sldId id="268" r:id="rId15"/>
    <p:sldId id="269"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395F"/>
    <a:srgbClr val="18282F"/>
    <a:srgbClr val="00C5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87"/>
    <p:restoredTop sz="94610"/>
  </p:normalViewPr>
  <p:slideViewPr>
    <p:cSldViewPr snapToGrid="0" snapToObjects="1">
      <p:cViewPr varScale="1">
        <p:scale>
          <a:sx n="206" d="100"/>
          <a:sy n="206" d="100"/>
        </p:scale>
        <p:origin x="176" y="6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2561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3BBCF-B7AA-6173-A800-664CCD768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9C0DE-071E-CC4D-579B-5DDC43D4A2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2467E2-B107-A098-AF87-1A32785118D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E5FA404-47E4-67B1-C3B8-E6B7A72F6569}"/>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699854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02944"/>
        </a:solidFill>
        <a:effectLst/>
      </p:bgPr>
    </p:bg>
    <p:spTree>
      <p:nvGrpSpPr>
        <p:cNvPr id="1" name=""/>
        <p:cNvGrpSpPr/>
        <p:nvPr/>
      </p:nvGrpSpPr>
      <p:grpSpPr>
        <a:xfrm>
          <a:off x="0" y="0"/>
          <a:ext cx="0" cy="0"/>
          <a:chOff x="0" y="0"/>
          <a:chExt cx="0" cy="0"/>
        </a:xfrm>
      </p:grpSpPr>
      <p:sp>
        <p:nvSpPr>
          <p:cNvPr id="2" name="Shape 0"/>
          <p:cNvSpPr/>
          <p:nvPr/>
        </p:nvSpPr>
        <p:spPr>
          <a:xfrm>
            <a:off x="0" y="2029968"/>
            <a:ext cx="9144000" cy="50292"/>
          </a:xfrm>
          <a:prstGeom prst="rect">
            <a:avLst/>
          </a:prstGeom>
          <a:solidFill>
            <a:srgbClr val="1A8FB0"/>
          </a:solidFill>
          <a:ln w="12700">
            <a:solidFill>
              <a:srgbClr val="1A8FB0"/>
            </a:solidFill>
            <a:prstDash val="solid"/>
          </a:ln>
        </p:spPr>
        <p:txBody>
          <a:bodyPr/>
          <a:lstStyle/>
          <a:p>
            <a:endParaRPr lang="fr-CA" dirty="0"/>
          </a:p>
        </p:txBody>
      </p:sp>
      <p:sp>
        <p:nvSpPr>
          <p:cNvPr id="3" name="Shape 1"/>
          <p:cNvSpPr/>
          <p:nvPr/>
        </p:nvSpPr>
        <p:spPr>
          <a:xfrm>
            <a:off x="0" y="2084832"/>
            <a:ext cx="9144000" cy="50292"/>
          </a:xfrm>
          <a:prstGeom prst="rect">
            <a:avLst/>
          </a:prstGeom>
          <a:solidFill>
            <a:srgbClr val="E8A800"/>
          </a:solidFill>
          <a:ln w="12700">
            <a:solidFill>
              <a:srgbClr val="E8A800"/>
            </a:solidFill>
            <a:prstDash val="solid"/>
          </a:ln>
        </p:spPr>
        <p:txBody>
          <a:bodyPr/>
          <a:lstStyle/>
          <a:p>
            <a:endParaRPr lang="fr-CA" dirty="0"/>
          </a:p>
        </p:txBody>
      </p:sp>
      <p:sp>
        <p:nvSpPr>
          <p:cNvPr id="4" name="Shape 2"/>
          <p:cNvSpPr/>
          <p:nvPr/>
        </p:nvSpPr>
        <p:spPr>
          <a:xfrm>
            <a:off x="0" y="2139696"/>
            <a:ext cx="9144000" cy="50292"/>
          </a:xfrm>
          <a:prstGeom prst="rect">
            <a:avLst/>
          </a:prstGeom>
          <a:solidFill>
            <a:srgbClr val="FF0000"/>
          </a:solidFill>
          <a:ln w="12700">
            <a:solidFill>
              <a:srgbClr val="9B1B30"/>
            </a:solidFill>
            <a:prstDash val="solid"/>
          </a:ln>
        </p:spPr>
        <p:txBody>
          <a:bodyPr/>
          <a:lstStyle/>
          <a:p>
            <a:endParaRPr lang="fr-CA" dirty="0"/>
          </a:p>
        </p:txBody>
      </p:sp>
      <p:sp>
        <p:nvSpPr>
          <p:cNvPr id="5" name="Text 3"/>
          <p:cNvSpPr/>
          <p:nvPr/>
        </p:nvSpPr>
        <p:spPr>
          <a:xfrm>
            <a:off x="457200" y="320040"/>
            <a:ext cx="8229600" cy="1234440"/>
          </a:xfrm>
          <a:prstGeom prst="rect">
            <a:avLst/>
          </a:prstGeom>
          <a:noFill/>
          <a:ln/>
        </p:spPr>
        <p:txBody>
          <a:bodyPr wrap="square" rtlCol="0" anchor="ctr"/>
          <a:lstStyle/>
          <a:p>
            <a:pPr marL="0" indent="0" algn="ctr">
              <a:buNone/>
            </a:pPr>
            <a:r>
              <a:rPr lang="fr-CA" sz="3800" b="1" dirty="0">
                <a:solidFill>
                  <a:srgbClr val="FFFFFF"/>
                </a:solidFill>
                <a:latin typeface="Calibri" pitchFamily="34" charset="0"/>
                <a:ea typeface="Calibri" pitchFamily="34" charset="-122"/>
                <a:cs typeface="Calibri" pitchFamily="34" charset="-120"/>
              </a:rPr>
              <a:t>Charrette de </a:t>
            </a:r>
            <a:r>
              <a:rPr lang="fr-CA" sz="3800" b="1" dirty="0" err="1">
                <a:solidFill>
                  <a:srgbClr val="FFFFFF"/>
                </a:solidFill>
                <a:latin typeface="Calibri" pitchFamily="34" charset="0"/>
                <a:ea typeface="Calibri" pitchFamily="34" charset="-122"/>
                <a:cs typeface="Calibri" pitchFamily="34" charset="-120"/>
              </a:rPr>
              <a:t>codesign</a:t>
            </a:r>
            <a:endParaRPr lang="fr-CA" sz="3800" dirty="0"/>
          </a:p>
          <a:p>
            <a:pPr marL="0" indent="0" algn="ctr">
              <a:buNone/>
            </a:pPr>
            <a:r>
              <a:rPr lang="fr-CA" sz="3800" b="1" dirty="0">
                <a:solidFill>
                  <a:srgbClr val="FFFFFF"/>
                </a:solidFill>
                <a:latin typeface="Calibri" pitchFamily="34" charset="0"/>
                <a:ea typeface="Calibri" pitchFamily="34" charset="-122"/>
                <a:cs typeface="Calibri" pitchFamily="34" charset="-120"/>
              </a:rPr>
              <a:t>CRIRES-PÉRISCOPE 2026</a:t>
            </a:r>
            <a:endParaRPr lang="fr-CA" sz="3800" dirty="0"/>
          </a:p>
        </p:txBody>
      </p:sp>
      <p:sp>
        <p:nvSpPr>
          <p:cNvPr id="6" name="Text 4"/>
          <p:cNvSpPr/>
          <p:nvPr/>
        </p:nvSpPr>
        <p:spPr>
          <a:xfrm>
            <a:off x="457200" y="1645920"/>
            <a:ext cx="8229600" cy="384048"/>
          </a:xfrm>
          <a:prstGeom prst="rect">
            <a:avLst/>
          </a:prstGeom>
          <a:noFill/>
          <a:ln/>
        </p:spPr>
        <p:txBody>
          <a:bodyPr wrap="square" rtlCol="0" anchor="ctr"/>
          <a:lstStyle/>
          <a:p>
            <a:pPr marL="0" indent="0" algn="ctr">
              <a:buNone/>
            </a:pPr>
            <a:r>
              <a:rPr lang="fr-CA" sz="1800" dirty="0">
                <a:solidFill>
                  <a:srgbClr val="E8A800"/>
                </a:solidFill>
                <a:latin typeface="Calibri" pitchFamily="34" charset="0"/>
                <a:ea typeface="Calibri" pitchFamily="34" charset="-122"/>
                <a:cs typeface="Calibri" pitchFamily="34" charset="-120"/>
              </a:rPr>
              <a:t>Rencontre d'ouverture  ·  Mercredi 20 mai 2026</a:t>
            </a:r>
            <a:endParaRPr lang="fr-CA" sz="1800" dirty="0"/>
          </a:p>
        </p:txBody>
      </p:sp>
      <p:sp>
        <p:nvSpPr>
          <p:cNvPr id="7" name="Text 5"/>
          <p:cNvSpPr/>
          <p:nvPr/>
        </p:nvSpPr>
        <p:spPr>
          <a:xfrm>
            <a:off x="457200" y="2331720"/>
            <a:ext cx="8229600" cy="411480"/>
          </a:xfrm>
          <a:prstGeom prst="rect">
            <a:avLst/>
          </a:prstGeom>
          <a:noFill/>
          <a:ln/>
        </p:spPr>
        <p:txBody>
          <a:bodyPr wrap="square" rtlCol="0" anchor="ctr"/>
          <a:lstStyle/>
          <a:p>
            <a:pPr marL="0" indent="0" algn="ctr">
              <a:buNone/>
            </a:pPr>
            <a:r>
              <a:rPr lang="fr-CA" sz="1500" i="1" dirty="0">
                <a:solidFill>
                  <a:srgbClr val="63BDCC"/>
                </a:solidFill>
                <a:latin typeface="Calibri" pitchFamily="34" charset="0"/>
                <a:ea typeface="Calibri" pitchFamily="34" charset="-122"/>
                <a:cs typeface="Calibri" pitchFamily="34" charset="-120"/>
              </a:rPr>
              <a:t>Embarquez. Pensez/Échangez/Pensez</a:t>
            </a:r>
            <a:endParaRPr lang="fr-CA" sz="1500" dirty="0"/>
          </a:p>
        </p:txBody>
      </p:sp>
      <p:sp>
        <p:nvSpPr>
          <p:cNvPr id="8" name="Text 6"/>
          <p:cNvSpPr/>
          <p:nvPr/>
        </p:nvSpPr>
        <p:spPr>
          <a:xfrm>
            <a:off x="914400" y="2834640"/>
            <a:ext cx="7315200" cy="749808"/>
          </a:xfrm>
          <a:prstGeom prst="rect">
            <a:avLst/>
          </a:prstGeom>
          <a:noFill/>
          <a:ln/>
        </p:spPr>
        <p:txBody>
          <a:bodyPr wrap="square" rtlCol="0" anchor="ctr"/>
          <a:lstStyle/>
          <a:p>
            <a:pPr marL="0" indent="0" algn="ctr">
              <a:buNone/>
            </a:pPr>
            <a:r>
              <a:rPr lang="fr-CA" sz="1300" dirty="0">
                <a:solidFill>
                  <a:srgbClr val="AACCDD"/>
                </a:solidFill>
                <a:latin typeface="Calibri" pitchFamily="34" charset="0"/>
                <a:ea typeface="Calibri" pitchFamily="34" charset="-122"/>
                <a:cs typeface="Calibri" pitchFamily="34" charset="-120"/>
              </a:rPr>
              <a:t>16 h 30 - 20 h 00  ·  Auditorium Power Corporation, LAU-3452</a:t>
            </a:r>
            <a:endParaRPr lang="fr-CA" sz="1300" dirty="0"/>
          </a:p>
          <a:p>
            <a:pPr marL="0" indent="0" algn="ctr">
              <a:buNone/>
            </a:pPr>
            <a:r>
              <a:rPr lang="fr-CA" sz="1300" dirty="0">
                <a:solidFill>
                  <a:srgbClr val="AACCDD"/>
                </a:solidFill>
                <a:latin typeface="Calibri" pitchFamily="34" charset="0"/>
                <a:ea typeface="Calibri" pitchFamily="34" charset="-122"/>
                <a:cs typeface="Calibri" pitchFamily="34" charset="-120"/>
              </a:rPr>
              <a:t>Pavillon La Laurentienne · Université Laval</a:t>
            </a:r>
            <a:endParaRPr lang="fr-CA" sz="1300" dirty="0"/>
          </a:p>
        </p:txBody>
      </p:sp>
      <p:sp>
        <p:nvSpPr>
          <p:cNvPr id="9" name="Shape 7"/>
          <p:cNvSpPr/>
          <p:nvPr/>
        </p:nvSpPr>
        <p:spPr>
          <a:xfrm>
            <a:off x="1371600" y="3520440"/>
            <a:ext cx="6400800" cy="777240"/>
          </a:xfrm>
          <a:prstGeom prst="rect">
            <a:avLst/>
          </a:prstGeom>
          <a:solidFill>
            <a:srgbClr val="102944"/>
          </a:solidFill>
          <a:ln w="12700">
            <a:solidFill>
              <a:srgbClr val="E8A800"/>
            </a:solidFill>
            <a:prstDash val="solid"/>
          </a:ln>
        </p:spPr>
        <p:txBody>
          <a:bodyPr/>
          <a:lstStyle/>
          <a:p>
            <a:endParaRPr lang="fr-CA" dirty="0"/>
          </a:p>
        </p:txBody>
      </p:sp>
      <p:sp>
        <p:nvSpPr>
          <p:cNvPr id="10" name="Text 8"/>
          <p:cNvSpPr/>
          <p:nvPr/>
        </p:nvSpPr>
        <p:spPr>
          <a:xfrm>
            <a:off x="1371600" y="3520440"/>
            <a:ext cx="6400800" cy="777240"/>
          </a:xfrm>
          <a:prstGeom prst="rect">
            <a:avLst/>
          </a:prstGeom>
          <a:noFill/>
          <a:ln/>
        </p:spPr>
        <p:txBody>
          <a:bodyPr wrap="square" rtlCol="0" anchor="ctr"/>
          <a:lstStyle/>
          <a:p>
            <a:pPr marL="0" indent="0" algn="ctr">
              <a:buNone/>
            </a:pPr>
            <a:r>
              <a:rPr lang="fr-CA" sz="1200" dirty="0">
                <a:solidFill>
                  <a:srgbClr val="C0DFF0"/>
                </a:solidFill>
                <a:latin typeface="Calibri" pitchFamily="34" charset="0"/>
                <a:ea typeface="Calibri" pitchFamily="34" charset="-122"/>
                <a:cs typeface="Calibri" pitchFamily="34" charset="-120"/>
              </a:rPr>
              <a:t>La charrette, c'est notre espace collectif.</a:t>
            </a:r>
            <a:endParaRPr lang="fr-CA" sz="1200" dirty="0"/>
          </a:p>
          <a:p>
            <a:pPr marL="0" indent="0" algn="ctr">
              <a:buNone/>
            </a:pPr>
            <a:r>
              <a:rPr lang="fr-CA" sz="1200" dirty="0">
                <a:solidFill>
                  <a:srgbClr val="C0DFF0"/>
                </a:solidFill>
                <a:latin typeface="Calibri" pitchFamily="34" charset="0"/>
                <a:ea typeface="Calibri" pitchFamily="34" charset="-122"/>
                <a:cs typeface="Calibri" pitchFamily="34" charset="-120"/>
              </a:rPr>
              <a:t>Venez avec vos idées, votre terrain, votre curiosité – et vos états d'âme.</a:t>
            </a:r>
            <a:endParaRPr lang="fr-CA" sz="1200" dirty="0"/>
          </a:p>
        </p:txBody>
      </p:sp>
      <p:sp>
        <p:nvSpPr>
          <p:cNvPr id="11" name="Shape 9"/>
          <p:cNvSpPr/>
          <p:nvPr/>
        </p:nvSpPr>
        <p:spPr>
          <a:xfrm>
            <a:off x="0" y="4754880"/>
            <a:ext cx="9144000" cy="388620"/>
          </a:xfrm>
          <a:prstGeom prst="rect">
            <a:avLst/>
          </a:prstGeom>
          <a:solidFill>
            <a:srgbClr val="102944"/>
          </a:solidFill>
          <a:ln w="12700">
            <a:solidFill>
              <a:srgbClr val="102944"/>
            </a:solidFill>
            <a:prstDash val="solid"/>
          </a:ln>
        </p:spPr>
        <p:txBody>
          <a:bodyPr/>
          <a:lstStyle/>
          <a:p>
            <a:endParaRPr lang="fr-CA" dirty="0"/>
          </a:p>
        </p:txBody>
      </p:sp>
      <p:sp>
        <p:nvSpPr>
          <p:cNvPr id="12" name="Shape 10"/>
          <p:cNvSpPr/>
          <p:nvPr/>
        </p:nvSpPr>
        <p:spPr>
          <a:xfrm>
            <a:off x="0" y="4754880"/>
            <a:ext cx="54864" cy="388620"/>
          </a:xfrm>
          <a:prstGeom prst="rect">
            <a:avLst/>
          </a:prstGeom>
          <a:solidFill>
            <a:srgbClr val="9B1B30"/>
          </a:solidFill>
          <a:ln w="12700">
            <a:solidFill>
              <a:srgbClr val="9B1B30"/>
            </a:solidFill>
            <a:prstDash val="solid"/>
          </a:ln>
        </p:spPr>
        <p:txBody>
          <a:bodyPr/>
          <a:lstStyle/>
          <a:p>
            <a:endParaRPr lang="fr-CA" dirty="0"/>
          </a:p>
        </p:txBody>
      </p:sp>
      <p:sp>
        <p:nvSpPr>
          <p:cNvPr id="13" name="Shape 11"/>
          <p:cNvSpPr/>
          <p:nvPr/>
        </p:nvSpPr>
        <p:spPr>
          <a:xfrm>
            <a:off x="9089136" y="4754880"/>
            <a:ext cx="54864" cy="388620"/>
          </a:xfrm>
          <a:prstGeom prst="rect">
            <a:avLst/>
          </a:prstGeom>
          <a:solidFill>
            <a:srgbClr val="9B1B30"/>
          </a:solidFill>
          <a:ln w="12700">
            <a:solidFill>
              <a:srgbClr val="9B1B30"/>
            </a:solidFill>
            <a:prstDash val="solid"/>
          </a:ln>
        </p:spPr>
        <p:txBody>
          <a:bodyPr/>
          <a:lstStyle/>
          <a:p>
            <a:endParaRPr lang="fr-CA" dirty="0"/>
          </a:p>
        </p:txBody>
      </p:sp>
      <p:sp>
        <p:nvSpPr>
          <p:cNvPr id="14" name="Text 12"/>
          <p:cNvSpPr/>
          <p:nvPr/>
        </p:nvSpPr>
        <p:spPr>
          <a:xfrm>
            <a:off x="0" y="4754880"/>
            <a:ext cx="9144000" cy="388620"/>
          </a:xfrm>
          <a:prstGeom prst="rect">
            <a:avLst/>
          </a:prstGeom>
          <a:noFill/>
          <a:ln/>
        </p:spPr>
        <p:txBody>
          <a:bodyPr wrap="square" rtlCol="0" anchor="ctr"/>
          <a:lstStyle/>
          <a:p>
            <a:pPr marL="0" indent="0" algn="ctr">
              <a:buNone/>
            </a:pPr>
            <a:r>
              <a:rPr lang="fr-CA" sz="950" dirty="0">
                <a:solidFill>
                  <a:srgbClr val="63BDCC"/>
                </a:solidFill>
                <a:latin typeface="Calibri" pitchFamily="34" charset="0"/>
                <a:ea typeface="Calibri" pitchFamily="34" charset="-122"/>
                <a:cs typeface="Calibri" pitchFamily="34" charset="-120"/>
              </a:rPr>
              <a:t>Organisée par ICI-PRS  ·  PÉRISCOPE et CRIRES · Université Laval · </a:t>
            </a:r>
            <a:r>
              <a:rPr lang="fr-CA" sz="950" dirty="0" err="1">
                <a:solidFill>
                  <a:srgbClr val="63BDCC"/>
                </a:solidFill>
                <a:latin typeface="Calibri" pitchFamily="34" charset="0"/>
                <a:ea typeface="Calibri" pitchFamily="34" charset="-122"/>
                <a:cs typeface="Calibri" pitchFamily="34" charset="-120"/>
              </a:rPr>
              <a:t>periscope@fse.ulaval.ca</a:t>
            </a:r>
            <a:endParaRPr lang="fr-CA" sz="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FF0000"/>
          </a:solidFill>
          <a:ln w="12700">
            <a:solidFill>
              <a:srgbClr val="9B1B3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dirty="0" err="1">
                <a:solidFill>
                  <a:srgbClr val="FFFFFF"/>
                </a:solidFill>
                <a:latin typeface="Calibri" pitchFamily="34" charset="0"/>
                <a:ea typeface="Calibri" pitchFamily="34" charset="-122"/>
                <a:cs typeface="Calibri" pitchFamily="34" charset="-120"/>
              </a:rPr>
              <a:t>Présentation</a:t>
            </a:r>
            <a:endParaRPr lang="en-US" sz="2800" dirty="0"/>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rgbClr val="DDEEFF"/>
                </a:solidFill>
                <a:latin typeface="Calibri" pitchFamily="34" charset="0"/>
                <a:ea typeface="Calibri" pitchFamily="34" charset="-122"/>
                <a:cs typeface="Calibri" pitchFamily="34" charset="-120"/>
              </a:rPr>
              <a:t>18 h 30  ·  30 min</a:t>
            </a:r>
            <a:endParaRPr lang="en-US" sz="1400" dirty="0"/>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dirty="0" err="1">
                <a:solidFill>
                  <a:srgbClr val="002060"/>
                </a:solidFill>
                <a:latin typeface="Calibri" pitchFamily="34" charset="0"/>
                <a:ea typeface="Calibri" pitchFamily="34" charset="-122"/>
                <a:cs typeface="Calibri" pitchFamily="34" charset="-120"/>
              </a:rPr>
              <a:t>Entrons</a:t>
            </a:r>
            <a:r>
              <a:rPr lang="en-US" sz="1300" b="1" i="1" dirty="0">
                <a:solidFill>
                  <a:srgbClr val="002060"/>
                </a:solidFill>
                <a:latin typeface="Calibri" pitchFamily="34" charset="0"/>
                <a:ea typeface="Calibri" pitchFamily="34" charset="-122"/>
                <a:cs typeface="Calibri" pitchFamily="34" charset="-120"/>
              </a:rPr>
              <a:t> dans le </a:t>
            </a:r>
            <a:r>
              <a:rPr lang="en-US" sz="1300" b="1" i="1" dirty="0" err="1">
                <a:solidFill>
                  <a:srgbClr val="002060"/>
                </a:solidFill>
                <a:latin typeface="Calibri" pitchFamily="34" charset="0"/>
                <a:ea typeface="Calibri" pitchFamily="34" charset="-122"/>
                <a:cs typeface="Calibri" pitchFamily="34" charset="-120"/>
              </a:rPr>
              <a:t>vif</a:t>
            </a:r>
            <a:r>
              <a:rPr lang="en-US" sz="1300" b="1" i="1" dirty="0">
                <a:solidFill>
                  <a:srgbClr val="002060"/>
                </a:solidFill>
                <a:latin typeface="Calibri" pitchFamily="34" charset="0"/>
                <a:ea typeface="Calibri" pitchFamily="34" charset="-122"/>
                <a:cs typeface="Calibri" pitchFamily="34" charset="-120"/>
              </a:rPr>
              <a:t> : le </a:t>
            </a:r>
            <a:r>
              <a:rPr lang="en-US" sz="1300" b="1" i="1" dirty="0" err="1">
                <a:solidFill>
                  <a:srgbClr val="002060"/>
                </a:solidFill>
                <a:latin typeface="Calibri" pitchFamily="34" charset="0"/>
                <a:ea typeface="Calibri" pitchFamily="34" charset="-122"/>
                <a:cs typeface="Calibri" pitchFamily="34" charset="-120"/>
              </a:rPr>
              <a:t>thème</a:t>
            </a:r>
            <a:r>
              <a:rPr lang="en-US" sz="1300" b="1" i="1" dirty="0">
                <a:solidFill>
                  <a:srgbClr val="002060"/>
                </a:solidFill>
                <a:latin typeface="Calibri" pitchFamily="34" charset="0"/>
                <a:ea typeface="Calibri" pitchFamily="34" charset="-122"/>
                <a:cs typeface="Calibri" pitchFamily="34" charset="-120"/>
              </a:rPr>
              <a:t> de la charrette et 8 tables </a:t>
            </a:r>
            <a:r>
              <a:rPr lang="en-US" sz="1300" b="1" i="1" dirty="0" err="1">
                <a:solidFill>
                  <a:srgbClr val="002060"/>
                </a:solidFill>
                <a:latin typeface="Calibri" pitchFamily="34" charset="0"/>
                <a:ea typeface="Calibri" pitchFamily="34" charset="-122"/>
                <a:cs typeface="Calibri" pitchFamily="34" charset="-120"/>
              </a:rPr>
              <a:t>thématiques</a:t>
            </a:r>
            <a:r>
              <a:rPr lang="en-US" sz="1300" b="1" i="1" dirty="0">
                <a:solidFill>
                  <a:srgbClr val="002060"/>
                </a:solidFill>
                <a:latin typeface="Calibri" pitchFamily="34" charset="0"/>
                <a:ea typeface="Calibri" pitchFamily="34" charset="-122"/>
                <a:cs typeface="Calibri" pitchFamily="34" charset="-120"/>
              </a:rPr>
              <a:t>.</a:t>
            </a:r>
            <a:endParaRPr lang="en-US" sz="1300" dirty="0">
              <a:solidFill>
                <a:srgbClr val="002060"/>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9B1B3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marL="0" indent="0" algn="just">
              <a:lnSpc>
                <a:spcPct val="120000"/>
              </a:lnSpc>
              <a:buNone/>
            </a:pPr>
            <a:r>
              <a:rPr lang="fr-CA" sz="1150" noProof="0" dirty="0">
                <a:solidFill>
                  <a:srgbClr val="002060"/>
                </a:solidFill>
                <a:latin typeface="Calibri" pitchFamily="34" charset="0"/>
                <a:ea typeface="Calibri" pitchFamily="34" charset="-122"/>
                <a:cs typeface="Calibri" pitchFamily="34" charset="-120"/>
              </a:rPr>
              <a:t>Une présentation qui soulève le thème central et introduit les 8 tables de travail. Elle vise à stimuler votre réflexion, pas à la délimiter.</a:t>
            </a:r>
            <a:endParaRPr lang="fr-CA" sz="1150" noProof="0" dirty="0">
              <a:solidFill>
                <a:srgbClr val="002060"/>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9B1B3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9B1B30">
              <a:alpha val="12000"/>
            </a:srgbClr>
          </a:solidFill>
          <a:ln w="9525">
            <a:solidFill>
              <a:srgbClr val="9B1B3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marL="0" indent="0" algn="ctr">
              <a:lnSpc>
                <a:spcPct val="125000"/>
              </a:lnSpc>
              <a:buNone/>
            </a:pPr>
            <a:r>
              <a:rPr lang="fr-CA" sz="1300" b="1" i="1" noProof="0" dirty="0">
                <a:solidFill>
                  <a:schemeClr val="tx2"/>
                </a:solidFill>
                <a:latin typeface="Calibri" pitchFamily="34" charset="0"/>
                <a:ea typeface="Calibri" pitchFamily="34" charset="-122"/>
                <a:cs typeface="Calibri" pitchFamily="34" charset="-120"/>
              </a:rPr>
              <a:t>Notez ce qui vous accroche, </a:t>
            </a:r>
          </a:p>
          <a:p>
            <a:pPr marL="0" indent="0" algn="ctr">
              <a:lnSpc>
                <a:spcPct val="125000"/>
              </a:lnSpc>
              <a:buNone/>
            </a:pPr>
            <a:r>
              <a:rPr lang="fr-CA" sz="1300" b="1" i="1" noProof="0" dirty="0">
                <a:solidFill>
                  <a:schemeClr val="tx2"/>
                </a:solidFill>
                <a:latin typeface="Calibri" pitchFamily="34" charset="0"/>
                <a:ea typeface="Calibri" pitchFamily="34" charset="-122"/>
                <a:cs typeface="Calibri" pitchFamily="34" charset="-120"/>
              </a:rPr>
              <a:t>ce qui vous dérange, </a:t>
            </a:r>
          </a:p>
          <a:p>
            <a:pPr marL="0" indent="0" algn="ctr">
              <a:lnSpc>
                <a:spcPct val="125000"/>
              </a:lnSpc>
              <a:buNone/>
            </a:pPr>
            <a:r>
              <a:rPr lang="fr-CA" sz="1300" b="1" i="1" noProof="0" dirty="0">
                <a:solidFill>
                  <a:schemeClr val="tx2"/>
                </a:solidFill>
                <a:latin typeface="Calibri" pitchFamily="34" charset="0"/>
                <a:ea typeface="Calibri" pitchFamily="34" charset="-122"/>
                <a:cs typeface="Calibri" pitchFamily="34" charset="-120"/>
              </a:rPr>
              <a:t>ce qui manque.</a:t>
            </a:r>
            <a:endParaRPr lang="fr-CA" sz="1300" noProof="0" dirty="0">
              <a:solidFill>
                <a:schemeClr val="tx2"/>
              </a:solidFill>
            </a:endParaRPr>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8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31B7AB5-C033-2738-545A-BD8A793F0ECF}"/>
              </a:ext>
            </a:extLst>
          </p:cNvPr>
          <p:cNvSpPr txBox="1"/>
          <p:nvPr/>
        </p:nvSpPr>
        <p:spPr>
          <a:xfrm>
            <a:off x="134471" y="4278845"/>
            <a:ext cx="5111705" cy="523220"/>
          </a:xfrm>
          <a:prstGeom prst="rect">
            <a:avLst/>
          </a:prstGeom>
          <a:noFill/>
        </p:spPr>
        <p:txBody>
          <a:bodyPr wrap="square">
            <a:spAutoFit/>
          </a:bodyPr>
          <a:lstStyle/>
          <a:p>
            <a:r>
              <a:rPr lang="fr-FR" sz="2800" dirty="0"/>
              <a:t>https://</a:t>
            </a:r>
            <a:r>
              <a:rPr lang="fr-FR" sz="2800" dirty="0" err="1"/>
              <a:t>bit.ly</a:t>
            </a:r>
            <a:r>
              <a:rPr lang="fr-FR" sz="2800" dirty="0"/>
              <a:t>/</a:t>
            </a:r>
            <a:r>
              <a:rPr lang="fr-FR" sz="2800" dirty="0" err="1"/>
              <a:t>charrette_codesign</a:t>
            </a:r>
            <a:endParaRPr lang="fr-FR" sz="2800" dirty="0"/>
          </a:p>
        </p:txBody>
      </p:sp>
      <p:pic>
        <p:nvPicPr>
          <p:cNvPr id="4" name="Image 3">
            <a:extLst>
              <a:ext uri="{FF2B5EF4-FFF2-40B4-BE49-F238E27FC236}">
                <a16:creationId xmlns:a16="http://schemas.microsoft.com/office/drawing/2014/main" id="{5DC05564-09E2-887A-99D8-87F7DECDAC1B}"/>
              </a:ext>
            </a:extLst>
          </p:cNvPr>
          <p:cNvPicPr>
            <a:picLocks noChangeAspect="1"/>
          </p:cNvPicPr>
          <p:nvPr/>
        </p:nvPicPr>
        <p:blipFill>
          <a:blip r:embed="rId2"/>
          <a:stretch>
            <a:fillRect/>
          </a:stretch>
        </p:blipFill>
        <p:spPr>
          <a:xfrm>
            <a:off x="5326859" y="1163162"/>
            <a:ext cx="3443786" cy="3443786"/>
          </a:xfrm>
          <a:prstGeom prst="rect">
            <a:avLst/>
          </a:prstGeom>
        </p:spPr>
      </p:pic>
      <p:sp>
        <p:nvSpPr>
          <p:cNvPr id="5" name="Shape 0">
            <a:extLst>
              <a:ext uri="{FF2B5EF4-FFF2-40B4-BE49-F238E27FC236}">
                <a16:creationId xmlns:a16="http://schemas.microsoft.com/office/drawing/2014/main" id="{9C6E55CF-FBEE-61B7-A127-AA2FA2B93BB5}"/>
              </a:ext>
            </a:extLst>
          </p:cNvPr>
          <p:cNvSpPr/>
          <p:nvPr/>
        </p:nvSpPr>
        <p:spPr>
          <a:xfrm>
            <a:off x="0" y="0"/>
            <a:ext cx="9144000" cy="1051560"/>
          </a:xfrm>
          <a:prstGeom prst="rect">
            <a:avLst/>
          </a:prstGeom>
          <a:solidFill>
            <a:srgbClr val="FF0000"/>
          </a:solidFill>
          <a:ln w="12700">
            <a:solidFill>
              <a:srgbClr val="9B1B30"/>
            </a:solidFill>
            <a:prstDash val="solid"/>
          </a:ln>
        </p:spPr>
        <p:txBody>
          <a:bodyPr/>
          <a:lstStyle/>
          <a:p>
            <a:endParaRPr lang="fr-FR"/>
          </a:p>
        </p:txBody>
      </p:sp>
      <p:sp>
        <p:nvSpPr>
          <p:cNvPr id="6" name="Text 1">
            <a:extLst>
              <a:ext uri="{FF2B5EF4-FFF2-40B4-BE49-F238E27FC236}">
                <a16:creationId xmlns:a16="http://schemas.microsoft.com/office/drawing/2014/main" id="{7A67977B-4488-D8C4-13CA-2EC415A4CCB0}"/>
              </a:ext>
            </a:extLst>
          </p:cNvPr>
          <p:cNvSpPr/>
          <p:nvPr/>
        </p:nvSpPr>
        <p:spPr>
          <a:xfrm>
            <a:off x="365760" y="18288"/>
            <a:ext cx="7498080" cy="594360"/>
          </a:xfrm>
          <a:prstGeom prst="rect">
            <a:avLst/>
          </a:prstGeom>
          <a:noFill/>
          <a:ln/>
        </p:spPr>
        <p:txBody>
          <a:bodyPr wrap="square" rtlCol="0" anchor="ctr"/>
          <a:lstStyle/>
          <a:p>
            <a:pPr marL="0" indent="0" algn="l">
              <a:buNone/>
            </a:pPr>
            <a:r>
              <a:rPr lang="en-US" sz="2800" b="1" dirty="0">
                <a:solidFill>
                  <a:srgbClr val="FFFFFF"/>
                </a:solidFill>
                <a:latin typeface="Calibri" pitchFamily="34" charset="0"/>
                <a:cs typeface="Calibri" pitchFamily="34" charset="-120"/>
              </a:rPr>
              <a:t>Espace </a:t>
            </a:r>
            <a:r>
              <a:rPr lang="en-US" sz="2800" b="1" dirty="0" err="1">
                <a:solidFill>
                  <a:srgbClr val="FFFFFF"/>
                </a:solidFill>
                <a:latin typeface="Calibri" pitchFamily="34" charset="0"/>
                <a:cs typeface="Calibri" pitchFamily="34" charset="-120"/>
              </a:rPr>
              <a:t>collaboratif</a:t>
            </a:r>
            <a:r>
              <a:rPr lang="en-US" sz="2800" b="1" dirty="0">
                <a:solidFill>
                  <a:srgbClr val="FFFFFF"/>
                </a:solidFill>
                <a:latin typeface="Calibri" pitchFamily="34" charset="0"/>
                <a:cs typeface="Calibri" pitchFamily="34" charset="-120"/>
              </a:rPr>
              <a:t> par table</a:t>
            </a:r>
            <a:endParaRPr lang="en-US" sz="2800" dirty="0"/>
          </a:p>
        </p:txBody>
      </p:sp>
    </p:spTree>
    <p:extLst>
      <p:ext uri="{BB962C8B-B14F-4D97-AF65-F5344CB8AC3E}">
        <p14:creationId xmlns:p14="http://schemas.microsoft.com/office/powerpoint/2010/main" val="4015016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18" name="Shape 0">
            <a:extLst>
              <a:ext uri="{FF2B5EF4-FFF2-40B4-BE49-F238E27FC236}">
                <a16:creationId xmlns:a16="http://schemas.microsoft.com/office/drawing/2014/main" id="{C76D724A-CD2F-ABDD-FC47-0C50963032C2}"/>
              </a:ext>
            </a:extLst>
          </p:cNvPr>
          <p:cNvSpPr/>
          <p:nvPr/>
        </p:nvSpPr>
        <p:spPr>
          <a:xfrm>
            <a:off x="0" y="0"/>
            <a:ext cx="9144000" cy="1051560"/>
          </a:xfrm>
          <a:prstGeom prst="rect">
            <a:avLst/>
          </a:prstGeom>
          <a:solidFill>
            <a:srgbClr val="FFC000"/>
          </a:solidFill>
          <a:ln w="12700">
            <a:solidFill>
              <a:srgbClr val="1A8FB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dirty="0">
                <a:solidFill>
                  <a:srgbClr val="1A395F"/>
                </a:solidFill>
                <a:latin typeface="Calibri" pitchFamily="34" charset="0"/>
                <a:ea typeface="Calibri" pitchFamily="34" charset="-122"/>
                <a:cs typeface="Calibri" pitchFamily="34" charset="-120"/>
              </a:rPr>
              <a:t>Tables de </a:t>
            </a:r>
            <a:r>
              <a:rPr lang="en-US" sz="2800" b="1" dirty="0" err="1">
                <a:solidFill>
                  <a:srgbClr val="1A395F"/>
                </a:solidFill>
                <a:latin typeface="Calibri" pitchFamily="34" charset="0"/>
                <a:ea typeface="Calibri" pitchFamily="34" charset="-122"/>
                <a:cs typeface="Calibri" pitchFamily="34" charset="-120"/>
              </a:rPr>
              <a:t>demain</a:t>
            </a:r>
            <a:endParaRPr lang="en-US" sz="2800" dirty="0">
              <a:solidFill>
                <a:srgbClr val="1A395F"/>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rgbClr val="1A395F"/>
                </a:solidFill>
                <a:latin typeface="Calibri" pitchFamily="34" charset="0"/>
                <a:ea typeface="Calibri" pitchFamily="34" charset="-122"/>
                <a:cs typeface="Calibri" pitchFamily="34" charset="-120"/>
              </a:rPr>
              <a:t>19 h 00  ·  30 min</a:t>
            </a:r>
            <a:endParaRPr lang="en-US" sz="1400" dirty="0">
              <a:solidFill>
                <a:srgbClr val="1A395F"/>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r>
              <a:rPr lang="en-US" sz="1300" b="1" i="1" dirty="0">
                <a:solidFill>
                  <a:schemeClr val="tx2"/>
                </a:solidFill>
                <a:latin typeface="Calibri" pitchFamily="34" charset="0"/>
                <a:ea typeface="Calibri" pitchFamily="34" charset="-122"/>
                <a:cs typeface="Calibri" pitchFamily="34" charset="-120"/>
              </a:rPr>
              <a:t>Première rencontre des </a:t>
            </a:r>
            <a:r>
              <a:rPr lang="en-US" sz="1300" b="1" i="1" dirty="0" err="1">
                <a:solidFill>
                  <a:schemeClr val="tx2"/>
                </a:solidFill>
                <a:latin typeface="Calibri" pitchFamily="34" charset="0"/>
                <a:ea typeface="Calibri" pitchFamily="34" charset="-122"/>
                <a:cs typeface="Calibri" pitchFamily="34" charset="-120"/>
              </a:rPr>
              <a:t>participant·es</a:t>
            </a:r>
            <a:r>
              <a:rPr lang="en-US" sz="1300" b="1" i="1" dirty="0">
                <a:solidFill>
                  <a:schemeClr val="tx2"/>
                </a:solidFill>
                <a:latin typeface="Calibri" pitchFamily="34" charset="0"/>
                <a:ea typeface="Calibri" pitchFamily="34" charset="-122"/>
                <a:cs typeface="Calibri" pitchFamily="34" charset="-120"/>
              </a:rPr>
              <a:t> </a:t>
            </a:r>
            <a:r>
              <a:rPr lang="en-US" sz="1300" b="1" i="1" dirty="0" err="1">
                <a:solidFill>
                  <a:schemeClr val="tx2"/>
                </a:solidFill>
                <a:latin typeface="Calibri" pitchFamily="34" charset="0"/>
                <a:ea typeface="Calibri" pitchFamily="34" charset="-122"/>
                <a:cs typeface="Calibri" pitchFamily="34" charset="-120"/>
              </a:rPr>
              <a:t>réuni·es</a:t>
            </a:r>
            <a:r>
              <a:rPr lang="en-US" sz="1300" b="1" i="1" dirty="0">
                <a:solidFill>
                  <a:schemeClr val="tx2"/>
                </a:solidFill>
                <a:latin typeface="Calibri" pitchFamily="34" charset="0"/>
                <a:ea typeface="Calibri" pitchFamily="34" charset="-122"/>
                <a:cs typeface="Calibri" pitchFamily="34" charset="-120"/>
              </a:rPr>
              <a:t> </a:t>
            </a:r>
            <a:r>
              <a:rPr lang="en-US" sz="1300" b="1" i="1" dirty="0" err="1">
                <a:solidFill>
                  <a:schemeClr val="tx2"/>
                </a:solidFill>
                <a:latin typeface="Calibri" pitchFamily="34" charset="0"/>
                <a:ea typeface="Calibri" pitchFamily="34" charset="-122"/>
                <a:cs typeface="Calibri" pitchFamily="34" charset="-120"/>
              </a:rPr>
              <a:t>autour</a:t>
            </a:r>
            <a:r>
              <a:rPr lang="en-US" sz="1300" b="1" i="1" dirty="0">
                <a:solidFill>
                  <a:schemeClr val="tx2"/>
                </a:solidFill>
                <a:latin typeface="Calibri" pitchFamily="34" charset="0"/>
                <a:ea typeface="Calibri" pitchFamily="34" charset="-122"/>
                <a:cs typeface="Calibri" pitchFamily="34" charset="-120"/>
              </a:rPr>
              <a:t> d’un </a:t>
            </a:r>
            <a:r>
              <a:rPr lang="en-US" sz="1300" b="1" i="1" dirty="0" err="1">
                <a:solidFill>
                  <a:schemeClr val="tx2"/>
                </a:solidFill>
                <a:latin typeface="Calibri" pitchFamily="34" charset="0"/>
                <a:ea typeface="Calibri" pitchFamily="34" charset="-122"/>
                <a:cs typeface="Calibri" pitchFamily="34" charset="-120"/>
              </a:rPr>
              <a:t>même</a:t>
            </a:r>
            <a:r>
              <a:rPr lang="en-US" sz="1300" b="1" i="1" dirty="0">
                <a:solidFill>
                  <a:schemeClr val="tx2"/>
                </a:solidFill>
                <a:latin typeface="Calibri" pitchFamily="34" charset="0"/>
                <a:ea typeface="Calibri" pitchFamily="34" charset="-122"/>
                <a:cs typeface="Calibri" pitchFamily="34" charset="-120"/>
              </a:rPr>
              <a:t> </a:t>
            </a:r>
            <a:r>
              <a:rPr lang="en-US" sz="1300" b="1" i="1" dirty="0" err="1">
                <a:solidFill>
                  <a:schemeClr val="tx2"/>
                </a:solidFill>
                <a:latin typeface="Calibri" pitchFamily="34" charset="0"/>
                <a:ea typeface="Calibri" pitchFamily="34" charset="-122"/>
                <a:cs typeface="Calibri" pitchFamily="34" charset="-120"/>
              </a:rPr>
              <a:t>thème</a:t>
            </a:r>
            <a:r>
              <a:rPr lang="en-US" sz="1300" b="1" i="1" dirty="0">
                <a:solidFill>
                  <a:schemeClr val="tx2"/>
                </a:solidFill>
                <a:latin typeface="Calibri" pitchFamily="34" charset="0"/>
                <a:ea typeface="Calibri" pitchFamily="34" charset="-122"/>
                <a:cs typeface="Calibri" pitchFamily="34" charset="-120"/>
              </a:rPr>
              <a:t>.</a:t>
            </a:r>
            <a:endParaRPr lang="en-US" sz="1300" dirty="0">
              <a:solidFill>
                <a:schemeClr val="tx2"/>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1A3A5F"/>
            </a:solidFill>
            <a:prstDash val="solid"/>
          </a:ln>
        </p:spPr>
        <p:txBody>
          <a:bodyPr/>
          <a:lstStyle/>
          <a:p>
            <a:endParaRPr lang="fr-FR"/>
          </a:p>
        </p:txBody>
      </p:sp>
      <p:sp>
        <p:nvSpPr>
          <p:cNvPr id="10" name="Text 8"/>
          <p:cNvSpPr/>
          <p:nvPr/>
        </p:nvSpPr>
        <p:spPr>
          <a:xfrm>
            <a:off x="365760" y="2285999"/>
            <a:ext cx="4023360" cy="2468873"/>
          </a:xfrm>
          <a:prstGeom prst="rect">
            <a:avLst/>
          </a:prstGeom>
          <a:noFill/>
          <a:ln/>
        </p:spPr>
        <p:txBody>
          <a:bodyPr wrap="square" rtlCol="0" anchor="t"/>
          <a:lstStyle/>
          <a:p>
            <a:pPr algn="just">
              <a:lnSpc>
                <a:spcPct val="120000"/>
              </a:lnSpc>
            </a:pPr>
            <a:r>
              <a:rPr lang="fr-CA" sz="1150" noProof="0" dirty="0">
                <a:solidFill>
                  <a:srgbClr val="002060"/>
                </a:solidFill>
                <a:latin typeface="Calibri" pitchFamily="34" charset="0"/>
                <a:ea typeface="Calibri" pitchFamily="34" charset="-122"/>
                <a:cs typeface="Calibri" pitchFamily="34" charset="-120"/>
              </a:rPr>
              <a:t>Vous rejoignez votre </a:t>
            </a:r>
            <a:r>
              <a:rPr lang="fr-CA" sz="1150" dirty="0">
                <a:solidFill>
                  <a:srgbClr val="002060"/>
                </a:solidFill>
                <a:latin typeface="Calibri" pitchFamily="34" charset="0"/>
                <a:ea typeface="Calibri" pitchFamily="34" charset="-122"/>
                <a:cs typeface="Calibri" pitchFamily="34" charset="-120"/>
              </a:rPr>
              <a:t>table, </a:t>
            </a:r>
            <a:r>
              <a:rPr lang="fr-CA" sz="1150" noProof="0" dirty="0">
                <a:solidFill>
                  <a:srgbClr val="002060"/>
                </a:solidFill>
                <a:latin typeface="Calibri" pitchFamily="34" charset="0"/>
                <a:ea typeface="Calibri" pitchFamily="34" charset="-122"/>
                <a:cs typeface="Calibri" pitchFamily="34" charset="-120"/>
              </a:rPr>
              <a:t>votre billet en main. </a:t>
            </a:r>
            <a:r>
              <a:rPr lang="fr-CA" sz="1150" noProof="0" dirty="0">
                <a:solidFill>
                  <a:srgbClr val="1A395F"/>
                </a:solidFill>
                <a:latin typeface="Calibri" pitchFamily="34" charset="0"/>
                <a:ea typeface="Calibri" pitchFamily="34" charset="-122"/>
                <a:cs typeface="Calibri" pitchFamily="34" charset="-120"/>
              </a:rPr>
              <a:t>L</a:t>
            </a:r>
            <a:r>
              <a:rPr lang="fr-CA" sz="1150" dirty="0">
                <a:solidFill>
                  <a:srgbClr val="1A395F"/>
                </a:solidFill>
                <a:latin typeface="Calibri" pitchFamily="34" charset="0"/>
                <a:ea typeface="Calibri" pitchFamily="34" charset="-122"/>
                <a:cs typeface="Calibri" pitchFamily="34" charset="-120"/>
              </a:rPr>
              <a:t>a conversation s’engage alors que vous exprimez ce qui vous interpelle à propos du thème de votre table. </a:t>
            </a:r>
          </a:p>
          <a:p>
            <a:pPr algn="just">
              <a:lnSpc>
                <a:spcPct val="120000"/>
              </a:lnSpc>
            </a:pPr>
            <a:endParaRPr lang="fr-CA" sz="1150" noProof="0" dirty="0">
              <a:solidFill>
                <a:srgbClr val="1A395F"/>
              </a:solidFill>
              <a:latin typeface="Calibri" pitchFamily="34" charset="0"/>
              <a:cs typeface="Calibri" pitchFamily="34" charset="-120"/>
            </a:endParaRPr>
          </a:p>
          <a:p>
            <a:pPr algn="just">
              <a:lnSpc>
                <a:spcPct val="120000"/>
              </a:lnSpc>
            </a:pPr>
            <a:r>
              <a:rPr lang="fr-CA" sz="1150" dirty="0">
                <a:solidFill>
                  <a:srgbClr val="1A395F"/>
                </a:solidFill>
                <a:latin typeface="Calibri" pitchFamily="34" charset="0"/>
                <a:cs typeface="Calibri" pitchFamily="34" charset="-120"/>
              </a:rPr>
              <a:t>Vous déléguez une personne pour participer à la discussion dans l’aquarium.</a:t>
            </a:r>
            <a:endParaRPr lang="fr-CA" sz="1150" noProof="0" dirty="0">
              <a:solidFill>
                <a:srgbClr val="1A395F"/>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dirty="0" err="1">
                <a:solidFill>
                  <a:srgbClr val="1A3A5F"/>
                </a:solidFill>
                <a:latin typeface="Calibri" pitchFamily="34" charset="0"/>
                <a:ea typeface="Calibri" pitchFamily="34" charset="-122"/>
                <a:cs typeface="Calibri" pitchFamily="34" charset="-120"/>
              </a:rPr>
              <a:t>Votre</a:t>
            </a:r>
            <a:r>
              <a:rPr lang="en-US" sz="1100" b="1" dirty="0">
                <a:solidFill>
                  <a:srgbClr val="1A3A5F"/>
                </a:solidFill>
                <a:latin typeface="Calibri" pitchFamily="34" charset="0"/>
                <a:ea typeface="Calibri" pitchFamily="34" charset="-122"/>
                <a:cs typeface="Calibri" pitchFamily="34" charset="-120"/>
              </a:rPr>
              <a:t> participation</a:t>
            </a:r>
            <a:endParaRPr lang="en-US" sz="1100" dirty="0"/>
          </a:p>
        </p:txBody>
      </p:sp>
      <p:sp>
        <p:nvSpPr>
          <p:cNvPr id="12" name="Shape 10"/>
          <p:cNvSpPr/>
          <p:nvPr/>
        </p:nvSpPr>
        <p:spPr>
          <a:xfrm>
            <a:off x="4754880" y="2212848"/>
            <a:ext cx="3931920" cy="0"/>
          </a:xfrm>
          <a:prstGeom prst="line">
            <a:avLst/>
          </a:prstGeom>
          <a:noFill/>
          <a:ln w="12700">
            <a:solidFill>
              <a:srgbClr val="1A3A5F"/>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1A3A5F">
              <a:alpha val="12000"/>
            </a:srgbClr>
          </a:solidFill>
          <a:ln w="9525">
            <a:solidFill>
              <a:srgbClr val="1A3A5F"/>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algn="ctr">
              <a:lnSpc>
                <a:spcPct val="125000"/>
              </a:lnSpc>
            </a:pPr>
            <a:r>
              <a:rPr lang="en-US" sz="1300" b="1" i="1" dirty="0" err="1">
                <a:solidFill>
                  <a:srgbClr val="1A3A5F"/>
                </a:solidFill>
                <a:latin typeface="Calibri" pitchFamily="34" charset="0"/>
                <a:ea typeface="Calibri" pitchFamily="34" charset="-122"/>
                <a:cs typeface="Calibri" pitchFamily="34" charset="-120"/>
              </a:rPr>
              <a:t>C'est</a:t>
            </a:r>
            <a:r>
              <a:rPr lang="en-US" sz="1300" b="1" i="1" dirty="0">
                <a:solidFill>
                  <a:srgbClr val="1A3A5F"/>
                </a:solidFill>
                <a:latin typeface="Calibri" pitchFamily="34" charset="0"/>
                <a:ea typeface="Calibri" pitchFamily="34" charset="-122"/>
                <a:cs typeface="Calibri" pitchFamily="34" charset="-120"/>
              </a:rPr>
              <a:t> la première rencontre de </a:t>
            </a:r>
            <a:r>
              <a:rPr lang="en-US" sz="1300" b="1" i="1" dirty="0" err="1">
                <a:solidFill>
                  <a:srgbClr val="1A3A5F"/>
                </a:solidFill>
                <a:latin typeface="Calibri" pitchFamily="34" charset="0"/>
                <a:ea typeface="Calibri" pitchFamily="34" charset="-122"/>
                <a:cs typeface="Calibri" pitchFamily="34" charset="-120"/>
              </a:rPr>
              <a:t>votre</a:t>
            </a:r>
            <a:r>
              <a:rPr lang="en-US" sz="1300" b="1" i="1" dirty="0">
                <a:solidFill>
                  <a:srgbClr val="1A3A5F"/>
                </a:solidFill>
                <a:latin typeface="Calibri" pitchFamily="34" charset="0"/>
                <a:ea typeface="Calibri" pitchFamily="34" charset="-122"/>
                <a:cs typeface="Calibri" pitchFamily="34" charset="-120"/>
              </a:rPr>
              <a:t> table. </a:t>
            </a:r>
          </a:p>
          <a:p>
            <a:pPr algn="ctr">
              <a:lnSpc>
                <a:spcPct val="125000"/>
              </a:lnSpc>
            </a:pPr>
            <a:r>
              <a:rPr lang="fr-CA" sz="1300" b="1" i="1" dirty="0">
                <a:solidFill>
                  <a:srgbClr val="002060"/>
                </a:solidFill>
                <a:latin typeface="Calibri" pitchFamily="34" charset="0"/>
                <a:ea typeface="Calibri" pitchFamily="34" charset="-122"/>
                <a:cs typeface="Calibri" pitchFamily="34" charset="-120"/>
              </a:rPr>
              <a:t>Si celle-ci ne vous convient pas tout à fait, </a:t>
            </a:r>
          </a:p>
          <a:p>
            <a:pPr algn="ctr">
              <a:lnSpc>
                <a:spcPct val="125000"/>
              </a:lnSpc>
            </a:pPr>
            <a:r>
              <a:rPr lang="fr-CA" sz="1300" b="1" i="1" dirty="0">
                <a:solidFill>
                  <a:srgbClr val="002060"/>
                </a:solidFill>
                <a:latin typeface="Calibri" pitchFamily="34" charset="0"/>
                <a:ea typeface="Calibri" pitchFamily="34" charset="-122"/>
                <a:cs typeface="Calibri" pitchFamily="34" charset="-120"/>
              </a:rPr>
              <a:t>vous saurez poursuivre ailleurs par la suite.</a:t>
            </a:r>
            <a:endParaRPr lang="en-US" sz="1300" b="1" i="1" dirty="0"/>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10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F9408896-43FD-4684-BB55-0662E242A4E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7FAD3F64-50A7-505C-F982-78C8BD67C188}"/>
              </a:ext>
            </a:extLst>
          </p:cNvPr>
          <p:cNvSpPr/>
          <p:nvPr/>
        </p:nvSpPr>
        <p:spPr>
          <a:xfrm>
            <a:off x="0" y="0"/>
            <a:ext cx="9144000" cy="1051560"/>
          </a:xfrm>
          <a:prstGeom prst="rect">
            <a:avLst/>
          </a:prstGeom>
          <a:solidFill>
            <a:srgbClr val="00C5C1"/>
          </a:solidFill>
          <a:ln w="12700">
            <a:solidFill>
              <a:srgbClr val="1A8FB0"/>
            </a:solidFill>
            <a:prstDash val="solid"/>
          </a:ln>
        </p:spPr>
        <p:txBody>
          <a:bodyPr/>
          <a:lstStyle/>
          <a:p>
            <a:endParaRPr lang="fr-FR"/>
          </a:p>
        </p:txBody>
      </p:sp>
      <p:sp>
        <p:nvSpPr>
          <p:cNvPr id="3" name="Text 1">
            <a:extLst>
              <a:ext uri="{FF2B5EF4-FFF2-40B4-BE49-F238E27FC236}">
                <a16:creationId xmlns:a16="http://schemas.microsoft.com/office/drawing/2014/main" id="{C2720532-8E07-BE25-9229-198146FD6DCF}"/>
              </a:ext>
            </a:extLst>
          </p:cNvPr>
          <p:cNvSpPr/>
          <p:nvPr/>
        </p:nvSpPr>
        <p:spPr>
          <a:xfrm>
            <a:off x="365760" y="18288"/>
            <a:ext cx="7498080" cy="594360"/>
          </a:xfrm>
          <a:prstGeom prst="rect">
            <a:avLst/>
          </a:prstGeom>
          <a:noFill/>
          <a:ln/>
        </p:spPr>
        <p:txBody>
          <a:bodyPr wrap="square" rtlCol="0" anchor="ctr"/>
          <a:lstStyle/>
          <a:p>
            <a:pPr marL="0" indent="0" algn="l">
              <a:buNone/>
            </a:pPr>
            <a:r>
              <a:rPr lang="en-US" sz="2800" b="1" dirty="0">
                <a:solidFill>
                  <a:srgbClr val="002060"/>
                </a:solidFill>
                <a:latin typeface="Calibri" pitchFamily="34" charset="0"/>
                <a:cs typeface="Calibri" pitchFamily="34" charset="-120"/>
              </a:rPr>
              <a:t>Aquarium avec IAG : discussion et observation</a:t>
            </a:r>
            <a:endParaRPr lang="en-US" sz="2800" dirty="0">
              <a:solidFill>
                <a:srgbClr val="002060"/>
              </a:solidFill>
            </a:endParaRPr>
          </a:p>
        </p:txBody>
      </p:sp>
      <p:sp>
        <p:nvSpPr>
          <p:cNvPr id="4" name="Text 2">
            <a:extLst>
              <a:ext uri="{FF2B5EF4-FFF2-40B4-BE49-F238E27FC236}">
                <a16:creationId xmlns:a16="http://schemas.microsoft.com/office/drawing/2014/main" id="{1200D3B2-61F3-7A2B-7C95-9D38BEE90597}"/>
              </a:ext>
            </a:extLst>
          </p:cNvPr>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rgbClr val="002060"/>
                </a:solidFill>
                <a:latin typeface="Calibri" pitchFamily="34" charset="0"/>
                <a:ea typeface="Calibri" pitchFamily="34" charset="-122"/>
                <a:cs typeface="Calibri" pitchFamily="34" charset="-120"/>
              </a:rPr>
              <a:t>19 h 30  ·  25 min</a:t>
            </a:r>
            <a:endParaRPr lang="en-US" sz="1400" dirty="0">
              <a:solidFill>
                <a:srgbClr val="002060"/>
              </a:solidFill>
            </a:endParaRPr>
          </a:p>
        </p:txBody>
      </p:sp>
      <p:sp>
        <p:nvSpPr>
          <p:cNvPr id="6" name="Shape 4">
            <a:extLst>
              <a:ext uri="{FF2B5EF4-FFF2-40B4-BE49-F238E27FC236}">
                <a16:creationId xmlns:a16="http://schemas.microsoft.com/office/drawing/2014/main" id="{98EA4B01-ADB4-A02F-FBC1-DA83760412BD}"/>
              </a:ext>
            </a:extLst>
          </p:cNvPr>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a:extLst>
              <a:ext uri="{FF2B5EF4-FFF2-40B4-BE49-F238E27FC236}">
                <a16:creationId xmlns:a16="http://schemas.microsoft.com/office/drawing/2014/main" id="{3CA26CA4-96B9-1C84-51F1-139941964F0C}"/>
              </a:ext>
            </a:extLst>
          </p:cNvPr>
          <p:cNvSpPr/>
          <p:nvPr/>
        </p:nvSpPr>
        <p:spPr>
          <a:xfrm>
            <a:off x="457200" y="1188720"/>
            <a:ext cx="8229600" cy="566928"/>
          </a:xfrm>
          <a:prstGeom prst="rect">
            <a:avLst/>
          </a:prstGeom>
          <a:noFill/>
          <a:ln/>
        </p:spPr>
        <p:txBody>
          <a:bodyPr wrap="square" rtlCol="0" anchor="ctr"/>
          <a:lstStyle/>
          <a:p>
            <a:pPr marL="0" indent="0" algn="l">
              <a:buNone/>
            </a:pPr>
            <a:r>
              <a:rPr lang="en-US" sz="1300" b="1" i="1" dirty="0">
                <a:solidFill>
                  <a:schemeClr val="tx2"/>
                </a:solidFill>
                <a:latin typeface="Calibri" pitchFamily="34" charset="0"/>
                <a:cs typeface="Calibri" pitchFamily="34" charset="-120"/>
              </a:rPr>
              <a:t>Un </a:t>
            </a:r>
            <a:r>
              <a:rPr lang="en-US" sz="1300" b="1" i="1" dirty="0" err="1">
                <a:solidFill>
                  <a:schemeClr val="tx2"/>
                </a:solidFill>
                <a:latin typeface="Calibri" pitchFamily="34" charset="0"/>
                <a:cs typeface="Calibri" pitchFamily="34" charset="-120"/>
              </a:rPr>
              <a:t>échange</a:t>
            </a:r>
            <a:r>
              <a:rPr lang="en-US" sz="1300" b="1" i="1" dirty="0">
                <a:solidFill>
                  <a:schemeClr val="tx2"/>
                </a:solidFill>
                <a:latin typeface="Calibri" pitchFamily="34" charset="0"/>
                <a:cs typeface="Calibri" pitchFamily="34" charset="-120"/>
              </a:rPr>
              <a:t> à 9 et un petit + </a:t>
            </a:r>
            <a:endParaRPr lang="en-US" sz="1300" dirty="0">
              <a:solidFill>
                <a:schemeClr val="tx2"/>
              </a:solidFill>
            </a:endParaRPr>
          </a:p>
        </p:txBody>
      </p:sp>
      <p:sp>
        <p:nvSpPr>
          <p:cNvPr id="8" name="Text 6">
            <a:extLst>
              <a:ext uri="{FF2B5EF4-FFF2-40B4-BE49-F238E27FC236}">
                <a16:creationId xmlns:a16="http://schemas.microsoft.com/office/drawing/2014/main" id="{A05FD254-3648-5E3A-B373-035F0A18F31C}"/>
              </a:ext>
            </a:extLst>
          </p:cNvPr>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a:extLst>
              <a:ext uri="{FF2B5EF4-FFF2-40B4-BE49-F238E27FC236}">
                <a16:creationId xmlns:a16="http://schemas.microsoft.com/office/drawing/2014/main" id="{2450ABEB-3F58-4BFA-44FB-8D5E7E398EEB}"/>
              </a:ext>
            </a:extLst>
          </p:cNvPr>
          <p:cNvSpPr/>
          <p:nvPr/>
        </p:nvSpPr>
        <p:spPr>
          <a:xfrm>
            <a:off x="365760" y="2212848"/>
            <a:ext cx="3931920" cy="0"/>
          </a:xfrm>
          <a:prstGeom prst="line">
            <a:avLst/>
          </a:prstGeom>
          <a:noFill/>
          <a:ln w="12700">
            <a:solidFill>
              <a:srgbClr val="1A8FB0"/>
            </a:solidFill>
            <a:prstDash val="solid"/>
          </a:ln>
        </p:spPr>
        <p:txBody>
          <a:bodyPr/>
          <a:lstStyle/>
          <a:p>
            <a:endParaRPr lang="fr-FR"/>
          </a:p>
        </p:txBody>
      </p:sp>
      <p:sp>
        <p:nvSpPr>
          <p:cNvPr id="10" name="Text 8">
            <a:extLst>
              <a:ext uri="{FF2B5EF4-FFF2-40B4-BE49-F238E27FC236}">
                <a16:creationId xmlns:a16="http://schemas.microsoft.com/office/drawing/2014/main" id="{9237D31A-3923-F6CA-F86C-76B43F95208B}"/>
              </a:ext>
            </a:extLst>
          </p:cNvPr>
          <p:cNvSpPr/>
          <p:nvPr/>
        </p:nvSpPr>
        <p:spPr>
          <a:xfrm>
            <a:off x="365760" y="2286000"/>
            <a:ext cx="4023360" cy="2194560"/>
          </a:xfrm>
          <a:prstGeom prst="rect">
            <a:avLst/>
          </a:prstGeom>
          <a:noFill/>
          <a:ln/>
        </p:spPr>
        <p:txBody>
          <a:bodyPr wrap="square" rtlCol="0" anchor="t"/>
          <a:lstStyle/>
          <a:p>
            <a:pPr algn="just">
              <a:lnSpc>
                <a:spcPct val="120000"/>
              </a:lnSpc>
            </a:pPr>
            <a:r>
              <a:rPr lang="fr-CA" sz="1150" noProof="0" dirty="0">
                <a:solidFill>
                  <a:srgbClr val="002060"/>
                </a:solidFill>
                <a:latin typeface="Calibri" pitchFamily="34" charset="0"/>
                <a:ea typeface="Calibri" pitchFamily="34" charset="-122"/>
                <a:cs typeface="Calibri" pitchFamily="34" charset="-120"/>
              </a:rPr>
              <a:t>Les </a:t>
            </a:r>
            <a:r>
              <a:rPr lang="fr-CA" sz="1150" noProof="0" dirty="0" err="1">
                <a:solidFill>
                  <a:srgbClr val="002060"/>
                </a:solidFill>
                <a:latin typeface="Calibri" pitchFamily="34" charset="0"/>
                <a:ea typeface="Calibri" pitchFamily="34" charset="-122"/>
                <a:cs typeface="Calibri" pitchFamily="34" charset="-120"/>
              </a:rPr>
              <a:t>délégué·es</a:t>
            </a:r>
            <a:r>
              <a:rPr lang="fr-CA" sz="1150" noProof="0" dirty="0">
                <a:solidFill>
                  <a:srgbClr val="002060"/>
                </a:solidFill>
                <a:latin typeface="Calibri" pitchFamily="34" charset="0"/>
                <a:ea typeface="Calibri" pitchFamily="34" charset="-122"/>
                <a:cs typeface="Calibri" pitchFamily="34" charset="-120"/>
              </a:rPr>
              <a:t> prennent place, tandis que les autres personnes observent. La 9</a:t>
            </a:r>
            <a:r>
              <a:rPr lang="fr-CA" sz="1150" baseline="30000" noProof="0" dirty="0">
                <a:solidFill>
                  <a:srgbClr val="002060"/>
                </a:solidFill>
                <a:latin typeface="Calibri" pitchFamily="34" charset="0"/>
                <a:ea typeface="Calibri" pitchFamily="34" charset="-122"/>
                <a:cs typeface="Calibri" pitchFamily="34" charset="-120"/>
              </a:rPr>
              <a:t>e</a:t>
            </a:r>
            <a:r>
              <a:rPr lang="fr-CA" sz="1150" noProof="0" dirty="0">
                <a:solidFill>
                  <a:srgbClr val="002060"/>
                </a:solidFill>
                <a:latin typeface="Calibri" pitchFamily="34" charset="0"/>
                <a:ea typeface="Calibri" pitchFamily="34" charset="-122"/>
                <a:cs typeface="Calibri" pitchFamily="34" charset="-120"/>
              </a:rPr>
              <a:t> personne donne </a:t>
            </a:r>
            <a:r>
              <a:rPr lang="fr-CA" sz="1150" dirty="0">
                <a:solidFill>
                  <a:srgbClr val="002060"/>
                </a:solidFill>
                <a:latin typeface="Calibri" pitchFamily="34" charset="0"/>
                <a:ea typeface="Calibri" pitchFamily="34" charset="-122"/>
                <a:cs typeface="Calibri" pitchFamily="34" charset="-120"/>
              </a:rPr>
              <a:t>l</a:t>
            </a:r>
            <a:r>
              <a:rPr lang="fr-CA" sz="1150" noProof="0" dirty="0">
                <a:solidFill>
                  <a:srgbClr val="002060"/>
                </a:solidFill>
                <a:latin typeface="Calibri" pitchFamily="34" charset="0"/>
                <a:ea typeface="Calibri" pitchFamily="34" charset="-122"/>
                <a:cs typeface="Calibri" pitchFamily="34" charset="-120"/>
              </a:rPr>
              <a:t>es consignes à l’IAG. </a:t>
            </a:r>
            <a:r>
              <a:rPr lang="en-CA" sz="1200" noProof="0" dirty="0">
                <a:solidFill>
                  <a:srgbClr val="002060"/>
                </a:solidFill>
                <a:latin typeface="Calibri" pitchFamily="34" charset="0"/>
                <a:ea typeface="Calibri" pitchFamily="34" charset="-122"/>
                <a:cs typeface="Calibri" pitchFamily="34" charset="-120"/>
              </a:rPr>
              <a:t>U</a:t>
            </a:r>
            <a:r>
              <a:rPr lang="en-CA" sz="1200" dirty="0"/>
              <a:t>ne conversation collective </a:t>
            </a:r>
            <a:r>
              <a:rPr lang="en-CA" sz="1200" dirty="0" err="1"/>
              <a:t>s’engage</a:t>
            </a:r>
            <a:r>
              <a:rPr lang="en-CA" sz="1200" dirty="0"/>
              <a:t>, le robot </a:t>
            </a:r>
            <a:r>
              <a:rPr lang="en-CA" sz="1200" dirty="0" err="1"/>
              <a:t>conversationnel</a:t>
            </a:r>
            <a:r>
              <a:rPr lang="en-CA" sz="1200" dirty="0"/>
              <a:t> (RC) </a:t>
            </a:r>
            <a:r>
              <a:rPr lang="en-CA" sz="1200" dirty="0" err="1"/>
              <a:t>inclus</a:t>
            </a:r>
            <a:r>
              <a:rPr lang="en-CA" sz="1200" dirty="0"/>
              <a:t>, sous le regard des </a:t>
            </a:r>
            <a:r>
              <a:rPr lang="en-CA" sz="1200" dirty="0" err="1"/>
              <a:t>observateur·trices</a:t>
            </a:r>
            <a:r>
              <a:rPr lang="en-CA" sz="1200" dirty="0"/>
              <a:t>.</a:t>
            </a:r>
          </a:p>
          <a:p>
            <a:pPr marL="0" indent="0" algn="just">
              <a:lnSpc>
                <a:spcPct val="120000"/>
              </a:lnSpc>
              <a:buNone/>
            </a:pPr>
            <a:endParaRPr lang="fr-CA" sz="1150" noProof="0" dirty="0">
              <a:solidFill>
                <a:srgbClr val="002060"/>
              </a:solidFill>
            </a:endParaRPr>
          </a:p>
        </p:txBody>
      </p:sp>
      <p:sp>
        <p:nvSpPr>
          <p:cNvPr id="11" name="Text 9">
            <a:extLst>
              <a:ext uri="{FF2B5EF4-FFF2-40B4-BE49-F238E27FC236}">
                <a16:creationId xmlns:a16="http://schemas.microsoft.com/office/drawing/2014/main" id="{A4F94547-9ABF-C47A-7FA6-C5397F53F1D9}"/>
              </a:ext>
            </a:extLst>
          </p:cNvPr>
          <p:cNvSpPr/>
          <p:nvPr/>
        </p:nvSpPr>
        <p:spPr>
          <a:xfrm>
            <a:off x="4754880" y="1920240"/>
            <a:ext cx="4114800" cy="292608"/>
          </a:xfrm>
          <a:prstGeom prst="rect">
            <a:avLst/>
          </a:prstGeom>
          <a:noFill/>
          <a:ln/>
        </p:spPr>
        <p:txBody>
          <a:bodyPr wrap="square" rtlCol="0" anchor="ctr"/>
          <a:lstStyle/>
          <a:p>
            <a:pPr marL="0" indent="0" algn="l">
              <a:buNone/>
            </a:pPr>
            <a:r>
              <a:rPr lang="en-US" sz="1100" b="1" dirty="0" err="1">
                <a:solidFill>
                  <a:srgbClr val="1A3A5F"/>
                </a:solidFill>
                <a:latin typeface="Calibri" pitchFamily="34" charset="0"/>
                <a:ea typeface="Calibri" pitchFamily="34" charset="-122"/>
                <a:cs typeface="Calibri" pitchFamily="34" charset="-120"/>
              </a:rPr>
              <a:t>Votre</a:t>
            </a:r>
            <a:r>
              <a:rPr lang="en-US" sz="1100" b="1" dirty="0">
                <a:solidFill>
                  <a:srgbClr val="1A3A5F"/>
                </a:solidFill>
                <a:latin typeface="Calibri" pitchFamily="34" charset="0"/>
                <a:ea typeface="Calibri" pitchFamily="34" charset="-122"/>
                <a:cs typeface="Calibri" pitchFamily="34" charset="-120"/>
              </a:rPr>
              <a:t> participation</a:t>
            </a:r>
            <a:endParaRPr lang="en-US" sz="1100" dirty="0"/>
          </a:p>
        </p:txBody>
      </p:sp>
      <p:sp>
        <p:nvSpPr>
          <p:cNvPr id="12" name="Shape 10">
            <a:extLst>
              <a:ext uri="{FF2B5EF4-FFF2-40B4-BE49-F238E27FC236}">
                <a16:creationId xmlns:a16="http://schemas.microsoft.com/office/drawing/2014/main" id="{FABF07CB-5EBC-E794-74FA-90397A53577B}"/>
              </a:ext>
            </a:extLst>
          </p:cNvPr>
          <p:cNvSpPr/>
          <p:nvPr/>
        </p:nvSpPr>
        <p:spPr>
          <a:xfrm>
            <a:off x="4754880" y="2212848"/>
            <a:ext cx="3931920" cy="0"/>
          </a:xfrm>
          <a:prstGeom prst="line">
            <a:avLst/>
          </a:prstGeom>
          <a:noFill/>
          <a:ln w="12700">
            <a:solidFill>
              <a:srgbClr val="1A8FB0"/>
            </a:solidFill>
            <a:prstDash val="solid"/>
          </a:ln>
        </p:spPr>
        <p:txBody>
          <a:bodyPr/>
          <a:lstStyle/>
          <a:p>
            <a:endParaRPr lang="fr-FR"/>
          </a:p>
        </p:txBody>
      </p:sp>
      <p:sp>
        <p:nvSpPr>
          <p:cNvPr id="13" name="Shape 11">
            <a:extLst>
              <a:ext uri="{FF2B5EF4-FFF2-40B4-BE49-F238E27FC236}">
                <a16:creationId xmlns:a16="http://schemas.microsoft.com/office/drawing/2014/main" id="{8521E511-EC5D-C388-600D-B5B1917D6C5C}"/>
              </a:ext>
            </a:extLst>
          </p:cNvPr>
          <p:cNvSpPr/>
          <p:nvPr/>
        </p:nvSpPr>
        <p:spPr>
          <a:xfrm>
            <a:off x="4754880" y="2286000"/>
            <a:ext cx="4069080" cy="1828800"/>
          </a:xfrm>
          <a:prstGeom prst="rect">
            <a:avLst/>
          </a:prstGeom>
          <a:solidFill>
            <a:srgbClr val="1A8FB0">
              <a:alpha val="12000"/>
            </a:srgbClr>
          </a:solidFill>
          <a:ln w="9525">
            <a:solidFill>
              <a:srgbClr val="1A8FB0"/>
            </a:solidFill>
            <a:prstDash val="solid"/>
          </a:ln>
        </p:spPr>
        <p:txBody>
          <a:bodyPr/>
          <a:lstStyle/>
          <a:p>
            <a:endParaRPr lang="fr-FR">
              <a:solidFill>
                <a:schemeClr val="tx2"/>
              </a:solidFill>
            </a:endParaRPr>
          </a:p>
        </p:txBody>
      </p:sp>
      <p:sp>
        <p:nvSpPr>
          <p:cNvPr id="14" name="Text 12">
            <a:extLst>
              <a:ext uri="{FF2B5EF4-FFF2-40B4-BE49-F238E27FC236}">
                <a16:creationId xmlns:a16="http://schemas.microsoft.com/office/drawing/2014/main" id="{0E2220C1-A0F8-B605-B784-3AFB10365D37}"/>
              </a:ext>
            </a:extLst>
          </p:cNvPr>
          <p:cNvSpPr/>
          <p:nvPr/>
        </p:nvSpPr>
        <p:spPr>
          <a:xfrm>
            <a:off x="4892040" y="2331720"/>
            <a:ext cx="3794760" cy="1737360"/>
          </a:xfrm>
          <a:prstGeom prst="rect">
            <a:avLst/>
          </a:prstGeom>
          <a:noFill/>
          <a:ln/>
        </p:spPr>
        <p:txBody>
          <a:bodyPr wrap="square" rtlCol="0" anchor="ctr"/>
          <a:lstStyle/>
          <a:p>
            <a:pPr algn="ctr">
              <a:lnSpc>
                <a:spcPct val="125000"/>
              </a:lnSpc>
            </a:pPr>
            <a:r>
              <a:rPr lang="fr-CA" sz="1300" b="1" i="1" noProof="0" dirty="0">
                <a:solidFill>
                  <a:schemeClr val="tx2"/>
                </a:solidFill>
                <a:latin typeface="Calibri" pitchFamily="34" charset="0"/>
                <a:ea typeface="Calibri" pitchFamily="34" charset="-122"/>
                <a:cs typeface="Calibri" pitchFamily="34" charset="-120"/>
              </a:rPr>
              <a:t>Portez attention à ce qui se dit, </a:t>
            </a:r>
            <a:br>
              <a:rPr lang="fr-CA" sz="1300" b="1" i="1" noProof="0" dirty="0">
                <a:solidFill>
                  <a:schemeClr val="tx2"/>
                </a:solidFill>
                <a:latin typeface="Calibri" pitchFamily="34" charset="0"/>
                <a:ea typeface="Calibri" pitchFamily="34" charset="-122"/>
                <a:cs typeface="Calibri" pitchFamily="34" charset="-120"/>
              </a:rPr>
            </a:br>
            <a:r>
              <a:rPr lang="fr-CA" sz="1300" b="1" i="1" noProof="0" dirty="0">
                <a:solidFill>
                  <a:schemeClr val="tx2"/>
                </a:solidFill>
                <a:latin typeface="Calibri" pitchFamily="34" charset="0"/>
                <a:ea typeface="Calibri" pitchFamily="34" charset="-122"/>
                <a:cs typeface="Calibri" pitchFamily="34" charset="-120"/>
              </a:rPr>
              <a:t>et aussi </a:t>
            </a:r>
            <a:r>
              <a:rPr lang="fr-CA" sz="1300" b="1" i="1" dirty="0">
                <a:solidFill>
                  <a:schemeClr val="tx2"/>
                </a:solidFill>
                <a:latin typeface="Calibri" pitchFamily="34" charset="0"/>
                <a:ea typeface="Calibri" pitchFamily="34" charset="-122"/>
                <a:cs typeface="Calibri" pitchFamily="34" charset="-120"/>
              </a:rPr>
              <a:t>aux pensées qui vous traversent l’esprit.</a:t>
            </a:r>
            <a:r>
              <a:rPr lang="fr-CA" sz="1300" b="1" i="1" noProof="0" dirty="0">
                <a:solidFill>
                  <a:schemeClr val="tx2"/>
                </a:solidFill>
                <a:latin typeface="Calibri" pitchFamily="34" charset="0"/>
                <a:ea typeface="Calibri" pitchFamily="34" charset="-122"/>
                <a:cs typeface="Calibri" pitchFamily="34" charset="-120"/>
              </a:rPr>
              <a:t>  </a:t>
            </a:r>
            <a:endParaRPr lang="fr-CA" sz="1300" noProof="0" dirty="0">
              <a:solidFill>
                <a:schemeClr val="tx2"/>
              </a:solidFill>
            </a:endParaRPr>
          </a:p>
        </p:txBody>
      </p:sp>
      <p:sp>
        <p:nvSpPr>
          <p:cNvPr id="15" name="Text 13">
            <a:extLst>
              <a:ext uri="{FF2B5EF4-FFF2-40B4-BE49-F238E27FC236}">
                <a16:creationId xmlns:a16="http://schemas.microsoft.com/office/drawing/2014/main" id="{5FBDB233-4E7F-9024-84C1-2E6F8520651D}"/>
              </a:ext>
            </a:extLst>
          </p:cNvPr>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7 / 11</a:t>
            </a:r>
            <a:endParaRPr lang="en-US" sz="900"/>
          </a:p>
        </p:txBody>
      </p:sp>
      <p:sp>
        <p:nvSpPr>
          <p:cNvPr id="16" name="Shape 14">
            <a:extLst>
              <a:ext uri="{FF2B5EF4-FFF2-40B4-BE49-F238E27FC236}">
                <a16:creationId xmlns:a16="http://schemas.microsoft.com/office/drawing/2014/main" id="{93B73210-4A4D-9829-3EFE-EC25EC16447A}"/>
              </a:ext>
            </a:extLst>
          </p:cNvPr>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a:extLst>
              <a:ext uri="{FF2B5EF4-FFF2-40B4-BE49-F238E27FC236}">
                <a16:creationId xmlns:a16="http://schemas.microsoft.com/office/drawing/2014/main" id="{5B85FFB1-F723-590D-8AC2-52F6E7D8B6AB}"/>
              </a:ext>
            </a:extLst>
          </p:cNvPr>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extLst>
      <p:ext uri="{BB962C8B-B14F-4D97-AF65-F5344CB8AC3E}">
        <p14:creationId xmlns:p14="http://schemas.microsoft.com/office/powerpoint/2010/main" val="286790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18" name="Shape 0">
            <a:extLst>
              <a:ext uri="{FF2B5EF4-FFF2-40B4-BE49-F238E27FC236}">
                <a16:creationId xmlns:a16="http://schemas.microsoft.com/office/drawing/2014/main" id="{E5CE4C74-F2BC-DE17-0151-3EA82CD43DF8}"/>
              </a:ext>
            </a:extLst>
          </p:cNvPr>
          <p:cNvSpPr/>
          <p:nvPr/>
        </p:nvSpPr>
        <p:spPr>
          <a:xfrm>
            <a:off x="0" y="0"/>
            <a:ext cx="9144000" cy="1051560"/>
          </a:xfrm>
          <a:prstGeom prst="rect">
            <a:avLst/>
          </a:prstGeom>
          <a:solidFill>
            <a:srgbClr val="1A3A5F"/>
          </a:solidFill>
          <a:ln w="12700">
            <a:solidFill>
              <a:srgbClr val="1A3A5F"/>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dirty="0" err="1">
                <a:solidFill>
                  <a:schemeClr val="bg1"/>
                </a:solidFill>
                <a:latin typeface="Calibri" pitchFamily="34" charset="0"/>
                <a:ea typeface="Calibri" pitchFamily="34" charset="-122"/>
                <a:cs typeface="Calibri" pitchFamily="34" charset="-120"/>
              </a:rPr>
              <a:t>C’est</a:t>
            </a:r>
            <a:r>
              <a:rPr lang="en-US" sz="2800" b="1" dirty="0">
                <a:solidFill>
                  <a:schemeClr val="bg1"/>
                </a:solidFill>
                <a:latin typeface="Calibri" pitchFamily="34" charset="0"/>
                <a:ea typeface="Calibri" pitchFamily="34" charset="-122"/>
                <a:cs typeface="Calibri" pitchFamily="34" charset="-120"/>
              </a:rPr>
              <a:t> </a:t>
            </a:r>
            <a:r>
              <a:rPr lang="en-US" sz="2800" b="1" dirty="0" err="1">
                <a:solidFill>
                  <a:schemeClr val="bg1"/>
                </a:solidFill>
                <a:latin typeface="Calibri" pitchFamily="34" charset="0"/>
                <a:ea typeface="Calibri" pitchFamily="34" charset="-122"/>
                <a:cs typeface="Calibri" pitchFamily="34" charset="-120"/>
              </a:rPr>
              <a:t>lancé</a:t>
            </a:r>
            <a:r>
              <a:rPr lang="en-US" sz="2800" b="1" dirty="0">
                <a:solidFill>
                  <a:schemeClr val="bg1"/>
                </a:solidFill>
                <a:latin typeface="Calibri" pitchFamily="34" charset="0"/>
                <a:ea typeface="Calibri" pitchFamily="34" charset="-122"/>
                <a:cs typeface="Calibri" pitchFamily="34" charset="-120"/>
              </a:rPr>
              <a:t>!</a:t>
            </a:r>
            <a:endParaRPr lang="en-US" sz="2800" b="1" dirty="0">
              <a:solidFill>
                <a:schemeClr val="bg1"/>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chemeClr val="bg1"/>
                </a:solidFill>
                <a:latin typeface="Calibri" pitchFamily="34" charset="0"/>
                <a:ea typeface="Calibri" pitchFamily="34" charset="-122"/>
                <a:cs typeface="Calibri" pitchFamily="34" charset="-120"/>
              </a:rPr>
              <a:t>19 h 55  ·  5 min</a:t>
            </a:r>
            <a:endParaRPr lang="en-US" sz="1400" dirty="0">
              <a:solidFill>
                <a:schemeClr val="bg1"/>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dirty="0">
                <a:solidFill>
                  <a:schemeClr val="tx2"/>
                </a:solidFill>
                <a:latin typeface="Calibri" pitchFamily="34" charset="0"/>
                <a:ea typeface="Calibri" pitchFamily="34" charset="-122"/>
                <a:cs typeface="Calibri" pitchFamily="34" charset="-120"/>
              </a:rPr>
              <a:t>On </a:t>
            </a:r>
            <a:r>
              <a:rPr lang="en-US" sz="1300" b="1" i="1" dirty="0" err="1">
                <a:solidFill>
                  <a:schemeClr val="tx2"/>
                </a:solidFill>
                <a:latin typeface="Calibri" pitchFamily="34" charset="0"/>
                <a:ea typeface="Calibri" pitchFamily="34" charset="-122"/>
                <a:cs typeface="Calibri" pitchFamily="34" charset="-120"/>
              </a:rPr>
              <a:t>s'élance</a:t>
            </a:r>
            <a:r>
              <a:rPr lang="en-US" sz="1300" b="1" i="1" dirty="0">
                <a:solidFill>
                  <a:schemeClr val="tx2"/>
                </a:solidFill>
                <a:latin typeface="Calibri" pitchFamily="34" charset="0"/>
                <a:ea typeface="Calibri" pitchFamily="34" charset="-122"/>
                <a:cs typeface="Calibri" pitchFamily="34" charset="-120"/>
              </a:rPr>
              <a:t> vers </a:t>
            </a:r>
            <a:r>
              <a:rPr lang="en-US" sz="1300" b="1" i="1" dirty="0" err="1">
                <a:solidFill>
                  <a:schemeClr val="tx2"/>
                </a:solidFill>
                <a:latin typeface="Calibri" pitchFamily="34" charset="0"/>
                <a:ea typeface="Calibri" pitchFamily="34" charset="-122"/>
                <a:cs typeface="Calibri" pitchFamily="34" charset="-120"/>
              </a:rPr>
              <a:t>demain</a:t>
            </a:r>
            <a:r>
              <a:rPr lang="en-US" sz="1300" b="1" i="1" dirty="0">
                <a:solidFill>
                  <a:schemeClr val="tx2"/>
                </a:solidFill>
                <a:latin typeface="Calibri" pitchFamily="34" charset="0"/>
                <a:ea typeface="Calibri" pitchFamily="34" charset="-122"/>
                <a:cs typeface="Calibri" pitchFamily="34" charset="-120"/>
              </a:rPr>
              <a:t>.</a:t>
            </a:r>
            <a:endParaRPr lang="en-US" sz="1300" dirty="0">
              <a:solidFill>
                <a:schemeClr val="tx2"/>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E8A80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algn="just">
              <a:lnSpc>
                <a:spcPct val="120000"/>
              </a:lnSpc>
            </a:pPr>
            <a:r>
              <a:rPr lang="fr-CA" sz="1150" noProof="0" dirty="0">
                <a:solidFill>
                  <a:srgbClr val="002060"/>
                </a:solidFill>
                <a:latin typeface="Calibri" pitchFamily="34" charset="0"/>
                <a:ea typeface="Calibri" pitchFamily="34" charset="-122"/>
                <a:cs typeface="Calibri" pitchFamily="34" charset="-120"/>
              </a:rPr>
              <a:t>Ce soir, </a:t>
            </a:r>
            <a:r>
              <a:rPr lang="fr-CA" sz="1150" dirty="0">
                <a:solidFill>
                  <a:srgbClr val="002060"/>
                </a:solidFill>
                <a:latin typeface="Calibri" pitchFamily="34" charset="0"/>
                <a:ea typeface="Calibri" pitchFamily="34" charset="-122"/>
                <a:cs typeface="Calibri" pitchFamily="34" charset="-120"/>
              </a:rPr>
              <a:t>nous avons </a:t>
            </a:r>
            <a:r>
              <a:rPr lang="fr-CA" sz="1150" noProof="0" dirty="0">
                <a:solidFill>
                  <a:srgbClr val="002060"/>
                </a:solidFill>
                <a:latin typeface="Calibri" pitchFamily="34" charset="0"/>
                <a:ea typeface="Calibri" pitchFamily="34" charset="-122"/>
                <a:cs typeface="Calibri" pitchFamily="34" charset="-120"/>
              </a:rPr>
              <a:t>posé les fondations : des liens, des métaphores, une première rencontre avec vos collègues de table et </a:t>
            </a:r>
            <a:r>
              <a:rPr lang="fr-CA" sz="1150" dirty="0">
                <a:solidFill>
                  <a:srgbClr val="002060"/>
                </a:solidFill>
                <a:latin typeface="Calibri" pitchFamily="34" charset="0"/>
                <a:ea typeface="Calibri" pitchFamily="34" charset="-122"/>
                <a:cs typeface="Calibri" pitchFamily="34" charset="-120"/>
              </a:rPr>
              <a:t>un</a:t>
            </a:r>
            <a:r>
              <a:rPr lang="fr-CA" sz="1150" noProof="0" dirty="0">
                <a:solidFill>
                  <a:srgbClr val="002060"/>
                </a:solidFill>
                <a:latin typeface="Calibri" pitchFamily="34" charset="0"/>
                <a:ea typeface="Calibri" pitchFamily="34" charset="-122"/>
                <a:cs typeface="Calibri" pitchFamily="34" charset="-120"/>
              </a:rPr>
              <a:t> RC. Ce qui vient de se passer n'est pas un préambule, c'est déjà de la matière.</a:t>
            </a:r>
            <a:endParaRPr lang="fr-CA" sz="1150" noProof="0" dirty="0">
              <a:solidFill>
                <a:srgbClr val="002060"/>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E8A80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E8A800">
              <a:alpha val="12000"/>
            </a:srgbClr>
          </a:solidFill>
          <a:ln w="9525">
            <a:solidFill>
              <a:srgbClr val="E8A80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algn="ctr">
              <a:lnSpc>
                <a:spcPct val="125000"/>
              </a:lnSpc>
            </a:pPr>
            <a:r>
              <a:rPr lang="en-US" sz="1300" b="1" i="1" dirty="0" err="1">
                <a:solidFill>
                  <a:srgbClr val="102944"/>
                </a:solidFill>
                <a:latin typeface="Calibri" pitchFamily="34" charset="0"/>
                <a:ea typeface="Calibri" pitchFamily="34" charset="-122"/>
                <a:cs typeface="Calibri" pitchFamily="34" charset="-120"/>
              </a:rPr>
              <a:t>Dormez</a:t>
            </a:r>
            <a:r>
              <a:rPr lang="en-US" sz="1300" b="1" i="1" dirty="0">
                <a:solidFill>
                  <a:srgbClr val="102944"/>
                </a:solidFill>
                <a:latin typeface="Calibri" pitchFamily="34" charset="0"/>
                <a:ea typeface="Calibri" pitchFamily="34" charset="-122"/>
                <a:cs typeface="Calibri" pitchFamily="34" charset="-120"/>
              </a:rPr>
              <a:t> bien! </a:t>
            </a:r>
            <a:br>
              <a:rPr lang="en-US" sz="1300" b="1" i="1" dirty="0">
                <a:solidFill>
                  <a:srgbClr val="102944"/>
                </a:solidFill>
                <a:latin typeface="Calibri" pitchFamily="34" charset="0"/>
                <a:ea typeface="Calibri" pitchFamily="34" charset="-122"/>
                <a:cs typeface="Calibri" pitchFamily="34" charset="-120"/>
              </a:rPr>
            </a:br>
            <a:r>
              <a:rPr lang="en-US" sz="1300" b="1" i="1" dirty="0">
                <a:solidFill>
                  <a:srgbClr val="102944"/>
                </a:solidFill>
                <a:latin typeface="Calibri" pitchFamily="34" charset="0"/>
                <a:ea typeface="Calibri" pitchFamily="34" charset="-122"/>
                <a:cs typeface="Calibri" pitchFamily="34" charset="-120"/>
              </a:rPr>
              <a:t>Demain, nous </a:t>
            </a:r>
            <a:r>
              <a:rPr lang="en-US" sz="1300" b="1" i="1" dirty="0" err="1">
                <a:solidFill>
                  <a:srgbClr val="102944"/>
                </a:solidFill>
                <a:latin typeface="Calibri" pitchFamily="34" charset="0"/>
                <a:ea typeface="Calibri" pitchFamily="34" charset="-122"/>
                <a:cs typeface="Calibri" pitchFamily="34" charset="-120"/>
              </a:rPr>
              <a:t>construirons</a:t>
            </a:r>
            <a:r>
              <a:rPr lang="en-US" sz="1300" b="1" i="1" dirty="0">
                <a:solidFill>
                  <a:srgbClr val="102944"/>
                </a:solidFill>
                <a:latin typeface="Calibri" pitchFamily="34" charset="0"/>
                <a:ea typeface="Calibri" pitchFamily="34" charset="-122"/>
                <a:cs typeface="Calibri" pitchFamily="34" charset="-120"/>
              </a:rPr>
              <a:t> ensemble.</a:t>
            </a:r>
            <a:endParaRPr lang="en-US" sz="1300" dirty="0"/>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11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1828800"/>
            <a:ext cx="9144000" cy="64008"/>
          </a:xfrm>
          <a:prstGeom prst="rect">
            <a:avLst/>
          </a:prstGeom>
          <a:solidFill>
            <a:srgbClr val="1A8FB0"/>
          </a:solidFill>
          <a:ln w="12700">
            <a:solidFill>
              <a:srgbClr val="1A8FB0"/>
            </a:solidFill>
            <a:prstDash val="solid"/>
          </a:ln>
        </p:spPr>
        <p:txBody>
          <a:bodyPr/>
          <a:lstStyle/>
          <a:p>
            <a:endParaRPr lang="fr-FR"/>
          </a:p>
        </p:txBody>
      </p:sp>
      <p:sp>
        <p:nvSpPr>
          <p:cNvPr id="3" name="Text 1"/>
          <p:cNvSpPr/>
          <p:nvPr/>
        </p:nvSpPr>
        <p:spPr>
          <a:xfrm>
            <a:off x="457200" y="457200"/>
            <a:ext cx="8229600" cy="640080"/>
          </a:xfrm>
          <a:prstGeom prst="rect">
            <a:avLst/>
          </a:prstGeom>
          <a:noFill/>
          <a:ln/>
        </p:spPr>
        <p:txBody>
          <a:bodyPr wrap="square" rtlCol="0" anchor="ctr"/>
          <a:lstStyle/>
          <a:p>
            <a:pPr marL="0" indent="0" algn="ctr">
              <a:buNone/>
            </a:pPr>
            <a:r>
              <a:rPr lang="en-US" sz="3200" b="1" dirty="0">
                <a:solidFill>
                  <a:srgbClr val="102944"/>
                </a:solidFill>
                <a:latin typeface="Calibri" pitchFamily="34" charset="0"/>
                <a:ea typeface="Calibri" pitchFamily="34" charset="-122"/>
                <a:cs typeface="Calibri" pitchFamily="34" charset="-120"/>
              </a:rPr>
              <a:t>Demain, 21 </a:t>
            </a:r>
            <a:r>
              <a:rPr lang="en-US" sz="3200" b="1" dirty="0" err="1">
                <a:solidFill>
                  <a:srgbClr val="102944"/>
                </a:solidFill>
                <a:latin typeface="Calibri" pitchFamily="34" charset="0"/>
                <a:ea typeface="Calibri" pitchFamily="34" charset="-122"/>
                <a:cs typeface="Calibri" pitchFamily="34" charset="-120"/>
              </a:rPr>
              <a:t>mai</a:t>
            </a:r>
            <a:endParaRPr lang="en-US" sz="3200" dirty="0"/>
          </a:p>
        </p:txBody>
      </p:sp>
      <p:sp>
        <p:nvSpPr>
          <p:cNvPr id="4" name="Text 2"/>
          <p:cNvSpPr/>
          <p:nvPr/>
        </p:nvSpPr>
        <p:spPr>
          <a:xfrm>
            <a:off x="457200" y="1097280"/>
            <a:ext cx="8229600" cy="548640"/>
          </a:xfrm>
          <a:prstGeom prst="rect">
            <a:avLst/>
          </a:prstGeom>
          <a:noFill/>
          <a:ln/>
        </p:spPr>
        <p:txBody>
          <a:bodyPr wrap="square" rtlCol="0" anchor="ctr"/>
          <a:lstStyle/>
          <a:p>
            <a:pPr algn="ctr"/>
            <a:r>
              <a:rPr lang="en-US" sz="2400" dirty="0">
                <a:solidFill>
                  <a:srgbClr val="63BDCC"/>
                </a:solidFill>
                <a:latin typeface="Calibri" pitchFamily="34" charset="0"/>
                <a:ea typeface="Calibri" pitchFamily="34" charset="-122"/>
                <a:cs typeface="Calibri" pitchFamily="34" charset="-120"/>
              </a:rPr>
              <a:t>nous </a:t>
            </a:r>
            <a:r>
              <a:rPr lang="en-US" sz="2400" dirty="0" err="1">
                <a:solidFill>
                  <a:srgbClr val="63BDCC"/>
                </a:solidFill>
                <a:latin typeface="Calibri" pitchFamily="34" charset="0"/>
                <a:ea typeface="Calibri" pitchFamily="34" charset="-122"/>
                <a:cs typeface="Calibri" pitchFamily="34" charset="-120"/>
              </a:rPr>
              <a:t>coélaborerons</a:t>
            </a:r>
            <a:r>
              <a:rPr lang="en-US" sz="2400" dirty="0">
                <a:solidFill>
                  <a:srgbClr val="63BDCC"/>
                </a:solidFill>
                <a:latin typeface="Calibri" pitchFamily="34" charset="0"/>
                <a:ea typeface="Calibri" pitchFamily="34" charset="-122"/>
                <a:cs typeface="Calibri" pitchFamily="34" charset="-120"/>
              </a:rPr>
              <a:t> </a:t>
            </a:r>
            <a:r>
              <a:rPr lang="en-US" sz="2400" dirty="0" err="1">
                <a:solidFill>
                  <a:srgbClr val="63BDCC"/>
                </a:solidFill>
                <a:latin typeface="Calibri" pitchFamily="34" charset="0"/>
                <a:ea typeface="Calibri" pitchFamily="34" charset="-122"/>
                <a:cs typeface="Calibri" pitchFamily="34" charset="-120"/>
              </a:rPr>
              <a:t>une</a:t>
            </a:r>
            <a:r>
              <a:rPr lang="en-US" sz="2400" dirty="0">
                <a:solidFill>
                  <a:srgbClr val="63BDCC"/>
                </a:solidFill>
                <a:latin typeface="Calibri" pitchFamily="34" charset="0"/>
                <a:ea typeface="Calibri" pitchFamily="34" charset="-122"/>
                <a:cs typeface="Calibri" pitchFamily="34" charset="-120"/>
              </a:rPr>
              <a:t> </a:t>
            </a:r>
            <a:r>
              <a:rPr lang="en-US" sz="2400" dirty="0" err="1">
                <a:solidFill>
                  <a:srgbClr val="63BDCC"/>
                </a:solidFill>
                <a:latin typeface="Calibri" pitchFamily="34" charset="0"/>
                <a:ea typeface="Calibri" pitchFamily="34" charset="-122"/>
                <a:cs typeface="Calibri" pitchFamily="34" charset="-120"/>
              </a:rPr>
              <a:t>déclaration</a:t>
            </a:r>
            <a:r>
              <a:rPr lang="en-US" sz="2400" dirty="0">
                <a:solidFill>
                  <a:srgbClr val="63BDCC"/>
                </a:solidFill>
                <a:latin typeface="Calibri" pitchFamily="34" charset="0"/>
                <a:ea typeface="Calibri" pitchFamily="34" charset="-122"/>
                <a:cs typeface="Calibri" pitchFamily="34" charset="-120"/>
              </a:rPr>
              <a:t> collective.</a:t>
            </a:r>
            <a:endParaRPr lang="en-US" sz="2400" dirty="0"/>
          </a:p>
        </p:txBody>
      </p:sp>
      <p:sp>
        <p:nvSpPr>
          <p:cNvPr id="5" name="Text 3"/>
          <p:cNvSpPr/>
          <p:nvPr/>
        </p:nvSpPr>
        <p:spPr>
          <a:xfrm>
            <a:off x="457200" y="2011680"/>
            <a:ext cx="8229600" cy="411480"/>
          </a:xfrm>
          <a:prstGeom prst="rect">
            <a:avLst/>
          </a:prstGeom>
          <a:noFill/>
          <a:ln/>
        </p:spPr>
        <p:txBody>
          <a:bodyPr wrap="square" rtlCol="0" anchor="ctr"/>
          <a:lstStyle/>
          <a:p>
            <a:pPr marL="0" indent="0" algn="ctr">
              <a:buNone/>
            </a:pPr>
            <a:r>
              <a:rPr lang="en-US" sz="1400">
                <a:solidFill>
                  <a:srgbClr val="63BDCC"/>
                </a:solidFill>
                <a:latin typeface="Calibri" pitchFamily="34" charset="0"/>
                <a:ea typeface="Calibri" pitchFamily="34" charset="-122"/>
                <a:cs typeface="Calibri" pitchFamily="34" charset="-120"/>
              </a:rPr>
              <a:t>9 h 00 – 16 h 30  ·  8 tables thématiques  ·  Codesign</a:t>
            </a:r>
            <a:endParaRPr lang="en-US" sz="1400"/>
          </a:p>
        </p:txBody>
      </p:sp>
      <p:sp>
        <p:nvSpPr>
          <p:cNvPr id="8" name="Text 6"/>
          <p:cNvSpPr/>
          <p:nvPr/>
        </p:nvSpPr>
        <p:spPr>
          <a:xfrm>
            <a:off x="457200" y="4160520"/>
            <a:ext cx="8229600" cy="320040"/>
          </a:xfrm>
          <a:prstGeom prst="rect">
            <a:avLst/>
          </a:prstGeom>
          <a:noFill/>
          <a:ln/>
        </p:spPr>
        <p:txBody>
          <a:bodyPr wrap="square" rtlCol="0" anchor="ctr"/>
          <a:lstStyle/>
          <a:p>
            <a:pPr marL="0" indent="0" algn="ctr">
              <a:buNone/>
            </a:pPr>
            <a:r>
              <a:rPr lang="en-US" sz="1200">
                <a:solidFill>
                  <a:srgbClr val="63BDCC"/>
                </a:solidFill>
                <a:latin typeface="Calibri" pitchFamily="34" charset="0"/>
                <a:ea typeface="Calibri" pitchFamily="34" charset="-122"/>
                <a:cs typeface="Calibri" pitchFamily="34" charset="-120"/>
              </a:rPr>
              <a:t>Arrivée : 8 h 45  ·  Café disponible</a:t>
            </a:r>
            <a:endParaRPr lang="en-US" sz="1200"/>
          </a:p>
        </p:txBody>
      </p:sp>
      <p:sp>
        <p:nvSpPr>
          <p:cNvPr id="9" name="Shape 7"/>
          <p:cNvSpPr/>
          <p:nvPr/>
        </p:nvSpPr>
        <p:spPr>
          <a:xfrm>
            <a:off x="0" y="4754880"/>
            <a:ext cx="9144000" cy="388620"/>
          </a:xfrm>
          <a:prstGeom prst="rect">
            <a:avLst/>
          </a:prstGeom>
          <a:solidFill>
            <a:srgbClr val="102944"/>
          </a:solidFill>
          <a:ln w="12700">
            <a:solidFill>
              <a:srgbClr val="102944"/>
            </a:solidFill>
            <a:prstDash val="solid"/>
          </a:ln>
        </p:spPr>
        <p:txBody>
          <a:bodyPr/>
          <a:lstStyle/>
          <a:p>
            <a:endParaRPr lang="fr-FR"/>
          </a:p>
        </p:txBody>
      </p:sp>
      <p:sp>
        <p:nvSpPr>
          <p:cNvPr id="10" name="Text 8"/>
          <p:cNvSpPr/>
          <p:nvPr/>
        </p:nvSpPr>
        <p:spPr>
          <a:xfrm>
            <a:off x="0" y="4754880"/>
            <a:ext cx="9144000" cy="388620"/>
          </a:xfrm>
          <a:prstGeom prst="rect">
            <a:avLst/>
          </a:prstGeom>
          <a:noFill/>
          <a:ln/>
        </p:spPr>
        <p:txBody>
          <a:bodyPr wrap="square" rtlCol="0" anchor="ctr"/>
          <a:lstStyle/>
          <a:p>
            <a:pPr marL="0" indent="0" algn="ctr">
              <a:buNone/>
            </a:pPr>
            <a:r>
              <a:rPr lang="en-US" sz="950">
                <a:solidFill>
                  <a:srgbClr val="63BDCC"/>
                </a:solidFill>
                <a:latin typeface="Calibri" pitchFamily="34" charset="0"/>
                <a:ea typeface="Calibri" pitchFamily="34" charset="-122"/>
                <a:cs typeface="Calibri" pitchFamily="34" charset="-120"/>
              </a:rPr>
              <a:t>Organisée par ICI-PRS  ·  PÉRISCOPE et CRIRES · Université Laval · periscope@fse.ulaval.ca</a:t>
            </a:r>
            <a:endParaRPr lang="en-US" sz="950"/>
          </a:p>
        </p:txBody>
      </p:sp>
      <p:pic>
        <p:nvPicPr>
          <p:cNvPr id="12" name="Picture 11">
            <a:extLst>
              <a:ext uri="{FF2B5EF4-FFF2-40B4-BE49-F238E27FC236}">
                <a16:creationId xmlns:a16="http://schemas.microsoft.com/office/drawing/2014/main" id="{0FADAC92-EE74-449B-F327-D7379F03AB75}"/>
              </a:ext>
            </a:extLst>
          </p:cNvPr>
          <p:cNvPicPr>
            <a:picLocks noChangeAspect="1"/>
          </p:cNvPicPr>
          <p:nvPr/>
        </p:nvPicPr>
        <p:blipFill>
          <a:blip r:embed="rId3"/>
          <a:stretch>
            <a:fillRect/>
          </a:stretch>
        </p:blipFill>
        <p:spPr>
          <a:xfrm>
            <a:off x="2090216" y="1939960"/>
            <a:ext cx="4963568" cy="279200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ect">
            <a:avLst/>
          </a:prstGeom>
          <a:solidFill>
            <a:srgbClr val="1A3A5F"/>
          </a:solidFill>
          <a:ln w="12700">
            <a:solidFill>
              <a:srgbClr val="1A3A5F"/>
            </a:solidFill>
            <a:prstDash val="solid"/>
          </a:ln>
        </p:spPr>
        <p:txBody>
          <a:bodyPr/>
          <a:lstStyle/>
          <a:p>
            <a:endParaRPr lang="fr-FR"/>
          </a:p>
        </p:txBody>
      </p:sp>
      <p:sp>
        <p:nvSpPr>
          <p:cNvPr id="3" name="Text 1"/>
          <p:cNvSpPr/>
          <p:nvPr/>
        </p:nvSpPr>
        <p:spPr>
          <a:xfrm>
            <a:off x="0" y="0"/>
            <a:ext cx="9144000" cy="530352"/>
          </a:xfrm>
          <a:prstGeom prst="rect">
            <a:avLst/>
          </a:prstGeom>
          <a:noFill/>
          <a:ln/>
        </p:spPr>
        <p:txBody>
          <a:bodyPr wrap="square" rtlCol="0" anchor="ctr"/>
          <a:lstStyle/>
          <a:p>
            <a:pPr marL="0" indent="0" algn="ctr">
              <a:buNone/>
            </a:pPr>
            <a:r>
              <a:rPr lang="en-US" sz="1400" b="1">
                <a:solidFill>
                  <a:srgbClr val="FFFFFF"/>
                </a:solidFill>
                <a:latin typeface="Calibri" pitchFamily="34" charset="0"/>
                <a:ea typeface="Calibri" pitchFamily="34" charset="-122"/>
                <a:cs typeface="Calibri" pitchFamily="34" charset="-120"/>
              </a:rPr>
              <a:t>Charrette de codesign CRIRES–PÉRISCOPE 2026  ·  Cheminement de la soirée  ·  16 h – 20 h</a:t>
            </a:r>
            <a:endParaRPr lang="en-US" sz="1400"/>
          </a:p>
        </p:txBody>
      </p:sp>
      <p:sp>
        <p:nvSpPr>
          <p:cNvPr id="4" name="Shape 2"/>
          <p:cNvSpPr/>
          <p:nvPr/>
        </p:nvSpPr>
        <p:spPr>
          <a:xfrm>
            <a:off x="411480" y="2468880"/>
            <a:ext cx="8321040" cy="0"/>
          </a:xfrm>
          <a:prstGeom prst="line">
            <a:avLst/>
          </a:prstGeom>
          <a:noFill/>
          <a:ln w="31750">
            <a:solidFill>
              <a:srgbClr val="1A3A5F"/>
            </a:solidFill>
            <a:prstDash val="solid"/>
          </a:ln>
        </p:spPr>
        <p:txBody>
          <a:bodyPr/>
          <a:lstStyle/>
          <a:p>
            <a:endParaRPr lang="fr-FR"/>
          </a:p>
        </p:txBody>
      </p:sp>
      <p:sp>
        <p:nvSpPr>
          <p:cNvPr id="5" name="Shape 3"/>
          <p:cNvSpPr/>
          <p:nvPr/>
        </p:nvSpPr>
        <p:spPr>
          <a:xfrm>
            <a:off x="411480" y="2377440"/>
            <a:ext cx="0" cy="182880"/>
          </a:xfrm>
          <a:prstGeom prst="line">
            <a:avLst/>
          </a:prstGeom>
          <a:noFill/>
          <a:ln w="19050">
            <a:solidFill>
              <a:srgbClr val="1A3A5F"/>
            </a:solidFill>
            <a:prstDash val="solid"/>
          </a:ln>
        </p:spPr>
        <p:txBody>
          <a:bodyPr/>
          <a:lstStyle/>
          <a:p>
            <a:endParaRPr lang="fr-FR"/>
          </a:p>
        </p:txBody>
      </p:sp>
      <p:sp>
        <p:nvSpPr>
          <p:cNvPr id="6" name="Text 4"/>
          <p:cNvSpPr/>
          <p:nvPr/>
        </p:nvSpPr>
        <p:spPr>
          <a:xfrm>
            <a:off x="155448" y="2578608"/>
            <a:ext cx="512064" cy="228600"/>
          </a:xfrm>
          <a:prstGeom prst="rect">
            <a:avLst/>
          </a:prstGeom>
          <a:noFill/>
          <a:ln/>
        </p:spPr>
        <p:txBody>
          <a:bodyPr wrap="square" rtlCol="0" anchor="ctr"/>
          <a:lstStyle/>
          <a:p>
            <a:pPr marL="0" indent="0" algn="ctr">
              <a:buNone/>
            </a:pPr>
            <a:r>
              <a:rPr lang="en-US" sz="900" b="1">
                <a:solidFill>
                  <a:srgbClr val="1A3A5F"/>
                </a:solidFill>
                <a:latin typeface="Calibri" pitchFamily="34" charset="0"/>
                <a:ea typeface="Calibri" pitchFamily="34" charset="-122"/>
                <a:cs typeface="Calibri" pitchFamily="34" charset="-120"/>
              </a:rPr>
              <a:t>16h</a:t>
            </a:r>
            <a:endParaRPr lang="en-US" sz="900"/>
          </a:p>
        </p:txBody>
      </p:sp>
      <p:sp>
        <p:nvSpPr>
          <p:cNvPr id="7" name="Shape 5"/>
          <p:cNvSpPr/>
          <p:nvPr/>
        </p:nvSpPr>
        <p:spPr>
          <a:xfrm>
            <a:off x="2615725" y="2377440"/>
            <a:ext cx="0" cy="182880"/>
          </a:xfrm>
          <a:prstGeom prst="line">
            <a:avLst/>
          </a:prstGeom>
          <a:noFill/>
          <a:ln w="19050">
            <a:solidFill>
              <a:srgbClr val="1A3A5F"/>
            </a:solidFill>
            <a:prstDash val="solid"/>
          </a:ln>
        </p:spPr>
        <p:txBody>
          <a:bodyPr/>
          <a:lstStyle/>
          <a:p>
            <a:endParaRPr lang="fr-FR"/>
          </a:p>
        </p:txBody>
      </p:sp>
      <p:sp>
        <p:nvSpPr>
          <p:cNvPr id="8" name="Text 6"/>
          <p:cNvSpPr/>
          <p:nvPr/>
        </p:nvSpPr>
        <p:spPr>
          <a:xfrm>
            <a:off x="2336445" y="2578608"/>
            <a:ext cx="512064" cy="228600"/>
          </a:xfrm>
          <a:prstGeom prst="rect">
            <a:avLst/>
          </a:prstGeom>
          <a:noFill/>
          <a:ln/>
        </p:spPr>
        <p:txBody>
          <a:bodyPr wrap="square" rtlCol="0" anchor="ctr"/>
          <a:lstStyle/>
          <a:p>
            <a:pPr marL="0" indent="0" algn="ctr">
              <a:buNone/>
            </a:pPr>
            <a:r>
              <a:rPr lang="en-US" sz="900" b="1" dirty="0">
                <a:solidFill>
                  <a:srgbClr val="1A3A5F"/>
                </a:solidFill>
                <a:latin typeface="Calibri" pitchFamily="34" charset="0"/>
                <a:ea typeface="Calibri" pitchFamily="34" charset="-122"/>
                <a:cs typeface="Calibri" pitchFamily="34" charset="-120"/>
              </a:rPr>
              <a:t>17h</a:t>
            </a:r>
            <a:endParaRPr lang="en-US" sz="900" dirty="0"/>
          </a:p>
        </p:txBody>
      </p:sp>
      <p:sp>
        <p:nvSpPr>
          <p:cNvPr id="9" name="Shape 7"/>
          <p:cNvSpPr/>
          <p:nvPr/>
        </p:nvSpPr>
        <p:spPr>
          <a:xfrm>
            <a:off x="4572000" y="2377440"/>
            <a:ext cx="0" cy="182880"/>
          </a:xfrm>
          <a:prstGeom prst="line">
            <a:avLst/>
          </a:prstGeom>
          <a:noFill/>
          <a:ln w="19050">
            <a:solidFill>
              <a:srgbClr val="1A3A5F"/>
            </a:solidFill>
            <a:prstDash val="solid"/>
          </a:ln>
        </p:spPr>
        <p:txBody>
          <a:bodyPr/>
          <a:lstStyle/>
          <a:p>
            <a:endParaRPr lang="fr-FR"/>
          </a:p>
        </p:txBody>
      </p:sp>
      <p:sp>
        <p:nvSpPr>
          <p:cNvPr id="10" name="Text 8"/>
          <p:cNvSpPr/>
          <p:nvPr/>
        </p:nvSpPr>
        <p:spPr>
          <a:xfrm>
            <a:off x="4315968" y="2578608"/>
            <a:ext cx="512064" cy="228600"/>
          </a:xfrm>
          <a:prstGeom prst="rect">
            <a:avLst/>
          </a:prstGeom>
          <a:noFill/>
          <a:ln/>
        </p:spPr>
        <p:txBody>
          <a:bodyPr wrap="square" rtlCol="0" anchor="ctr"/>
          <a:lstStyle/>
          <a:p>
            <a:pPr marL="0" indent="0" algn="ctr">
              <a:buNone/>
            </a:pPr>
            <a:r>
              <a:rPr lang="en-US" sz="900" b="1">
                <a:solidFill>
                  <a:srgbClr val="1A3A5F"/>
                </a:solidFill>
                <a:latin typeface="Calibri" pitchFamily="34" charset="0"/>
                <a:ea typeface="Calibri" pitchFamily="34" charset="-122"/>
                <a:cs typeface="Calibri" pitchFamily="34" charset="-120"/>
              </a:rPr>
              <a:t>18h</a:t>
            </a:r>
            <a:endParaRPr lang="en-US" sz="900"/>
          </a:p>
        </p:txBody>
      </p:sp>
      <p:sp>
        <p:nvSpPr>
          <p:cNvPr id="11" name="Shape 9"/>
          <p:cNvSpPr/>
          <p:nvPr/>
        </p:nvSpPr>
        <p:spPr>
          <a:xfrm>
            <a:off x="6652260" y="2377440"/>
            <a:ext cx="0" cy="182880"/>
          </a:xfrm>
          <a:prstGeom prst="line">
            <a:avLst/>
          </a:prstGeom>
          <a:noFill/>
          <a:ln w="19050">
            <a:solidFill>
              <a:srgbClr val="1A3A5F"/>
            </a:solidFill>
            <a:prstDash val="solid"/>
          </a:ln>
        </p:spPr>
        <p:txBody>
          <a:bodyPr/>
          <a:lstStyle/>
          <a:p>
            <a:endParaRPr lang="fr-FR"/>
          </a:p>
        </p:txBody>
      </p:sp>
      <p:sp>
        <p:nvSpPr>
          <p:cNvPr id="12" name="Text 10"/>
          <p:cNvSpPr/>
          <p:nvPr/>
        </p:nvSpPr>
        <p:spPr>
          <a:xfrm>
            <a:off x="6396228" y="2578608"/>
            <a:ext cx="512064" cy="228600"/>
          </a:xfrm>
          <a:prstGeom prst="rect">
            <a:avLst/>
          </a:prstGeom>
          <a:noFill/>
          <a:ln/>
        </p:spPr>
        <p:txBody>
          <a:bodyPr wrap="square" rtlCol="0" anchor="ctr"/>
          <a:lstStyle/>
          <a:p>
            <a:pPr marL="0" indent="0" algn="ctr">
              <a:buNone/>
            </a:pPr>
            <a:r>
              <a:rPr lang="en-US" sz="900" b="1">
                <a:solidFill>
                  <a:srgbClr val="1A3A5F"/>
                </a:solidFill>
                <a:latin typeface="Calibri" pitchFamily="34" charset="0"/>
                <a:ea typeface="Calibri" pitchFamily="34" charset="-122"/>
                <a:cs typeface="Calibri" pitchFamily="34" charset="-120"/>
              </a:rPr>
              <a:t>19h</a:t>
            </a:r>
            <a:endParaRPr lang="en-US" sz="900"/>
          </a:p>
        </p:txBody>
      </p:sp>
      <p:sp>
        <p:nvSpPr>
          <p:cNvPr id="13" name="Shape 11"/>
          <p:cNvSpPr/>
          <p:nvPr/>
        </p:nvSpPr>
        <p:spPr>
          <a:xfrm>
            <a:off x="8732520" y="2377440"/>
            <a:ext cx="0" cy="182880"/>
          </a:xfrm>
          <a:prstGeom prst="line">
            <a:avLst/>
          </a:prstGeom>
          <a:noFill/>
          <a:ln w="19050">
            <a:solidFill>
              <a:srgbClr val="1A3A5F"/>
            </a:solidFill>
            <a:prstDash val="solid"/>
          </a:ln>
        </p:spPr>
        <p:txBody>
          <a:bodyPr/>
          <a:lstStyle/>
          <a:p>
            <a:endParaRPr lang="fr-FR"/>
          </a:p>
        </p:txBody>
      </p:sp>
      <p:sp>
        <p:nvSpPr>
          <p:cNvPr id="14" name="Text 12"/>
          <p:cNvSpPr/>
          <p:nvPr/>
        </p:nvSpPr>
        <p:spPr>
          <a:xfrm>
            <a:off x="8476488" y="2578608"/>
            <a:ext cx="512064" cy="228600"/>
          </a:xfrm>
          <a:prstGeom prst="rect">
            <a:avLst/>
          </a:prstGeom>
          <a:noFill/>
          <a:ln/>
        </p:spPr>
        <p:txBody>
          <a:bodyPr wrap="square" rtlCol="0" anchor="ctr"/>
          <a:lstStyle/>
          <a:p>
            <a:pPr marL="0" indent="0" algn="ctr">
              <a:buNone/>
            </a:pPr>
            <a:r>
              <a:rPr lang="en-US" sz="900" b="1">
                <a:solidFill>
                  <a:srgbClr val="1A3A5F"/>
                </a:solidFill>
                <a:latin typeface="Calibri" pitchFamily="34" charset="0"/>
                <a:ea typeface="Calibri" pitchFamily="34" charset="-122"/>
                <a:cs typeface="Calibri" pitchFamily="34" charset="-120"/>
              </a:rPr>
              <a:t>20h</a:t>
            </a:r>
            <a:endParaRPr lang="en-US" sz="900"/>
          </a:p>
        </p:txBody>
      </p:sp>
      <p:sp>
        <p:nvSpPr>
          <p:cNvPr id="15" name="Text 13"/>
          <p:cNvSpPr/>
          <p:nvPr/>
        </p:nvSpPr>
        <p:spPr>
          <a:xfrm>
            <a:off x="539496" y="2176272"/>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1</a:t>
            </a:r>
            <a:endParaRPr lang="en-US" sz="850"/>
          </a:p>
        </p:txBody>
      </p:sp>
      <p:sp>
        <p:nvSpPr>
          <p:cNvPr id="17" name="Text 15"/>
          <p:cNvSpPr/>
          <p:nvPr/>
        </p:nvSpPr>
        <p:spPr>
          <a:xfrm>
            <a:off x="2057400" y="2176272"/>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3</a:t>
            </a:r>
            <a:endParaRPr lang="en-US" sz="850"/>
          </a:p>
        </p:txBody>
      </p:sp>
      <p:sp>
        <p:nvSpPr>
          <p:cNvPr id="18" name="Text 16"/>
          <p:cNvSpPr/>
          <p:nvPr/>
        </p:nvSpPr>
        <p:spPr>
          <a:xfrm>
            <a:off x="2816352" y="2514600"/>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4</a:t>
            </a:r>
            <a:endParaRPr lang="en-US" sz="850"/>
          </a:p>
        </p:txBody>
      </p:sp>
      <p:sp>
        <p:nvSpPr>
          <p:cNvPr id="19" name="Text 17"/>
          <p:cNvSpPr/>
          <p:nvPr/>
        </p:nvSpPr>
        <p:spPr>
          <a:xfrm>
            <a:off x="3575304" y="2176272"/>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5</a:t>
            </a:r>
            <a:endParaRPr lang="en-US" sz="850"/>
          </a:p>
        </p:txBody>
      </p:sp>
      <p:sp>
        <p:nvSpPr>
          <p:cNvPr id="21" name="Text 19"/>
          <p:cNvSpPr/>
          <p:nvPr/>
        </p:nvSpPr>
        <p:spPr>
          <a:xfrm>
            <a:off x="5093208" y="2176272"/>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7</a:t>
            </a:r>
            <a:endParaRPr lang="en-US" sz="850"/>
          </a:p>
        </p:txBody>
      </p:sp>
      <p:sp>
        <p:nvSpPr>
          <p:cNvPr id="22" name="Text 20"/>
          <p:cNvSpPr/>
          <p:nvPr/>
        </p:nvSpPr>
        <p:spPr>
          <a:xfrm>
            <a:off x="5852160" y="2514600"/>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8</a:t>
            </a:r>
            <a:endParaRPr lang="en-US" sz="850"/>
          </a:p>
        </p:txBody>
      </p:sp>
      <p:sp>
        <p:nvSpPr>
          <p:cNvPr id="23" name="Text 21"/>
          <p:cNvSpPr/>
          <p:nvPr/>
        </p:nvSpPr>
        <p:spPr>
          <a:xfrm>
            <a:off x="6611112" y="2176272"/>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9</a:t>
            </a:r>
            <a:endParaRPr lang="en-US" sz="850"/>
          </a:p>
        </p:txBody>
      </p:sp>
      <p:sp>
        <p:nvSpPr>
          <p:cNvPr id="24" name="Text 22"/>
          <p:cNvSpPr/>
          <p:nvPr/>
        </p:nvSpPr>
        <p:spPr>
          <a:xfrm>
            <a:off x="7370064" y="2514600"/>
            <a:ext cx="292608" cy="228600"/>
          </a:xfrm>
          <a:prstGeom prst="rect">
            <a:avLst/>
          </a:prstGeom>
          <a:noFill/>
          <a:ln/>
        </p:spPr>
        <p:txBody>
          <a:bodyPr wrap="square"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10</a:t>
            </a:r>
            <a:endParaRPr lang="en-US" sz="850"/>
          </a:p>
        </p:txBody>
      </p:sp>
      <p:sp>
        <p:nvSpPr>
          <p:cNvPr id="28" name="Text 26"/>
          <p:cNvSpPr/>
          <p:nvPr/>
        </p:nvSpPr>
        <p:spPr>
          <a:xfrm>
            <a:off x="329184" y="2816352"/>
            <a:ext cx="713232" cy="352044"/>
          </a:xfrm>
          <a:prstGeom prst="rect">
            <a:avLst/>
          </a:prstGeom>
          <a:noFill/>
          <a:ln/>
        </p:spPr>
        <p:txBody>
          <a:bodyPr wrap="square" lIns="0" tIns="0" rIns="0" bIns="0" rtlCol="0" anchor="ctr"/>
          <a:lstStyle/>
          <a:p>
            <a:pPr marL="0" indent="0" algn="ctr">
              <a:buNone/>
            </a:pPr>
            <a:r>
              <a:rPr lang="en-US" sz="900" b="1">
                <a:solidFill>
                  <a:srgbClr val="FFFFFF"/>
                </a:solidFill>
                <a:latin typeface="Calibri" pitchFamily="34" charset="0"/>
                <a:ea typeface="Calibri" pitchFamily="34" charset="-122"/>
                <a:cs typeface="Calibri" pitchFamily="34" charset="-120"/>
              </a:rPr>
              <a:t>16h</a:t>
            </a:r>
            <a:endParaRPr lang="en-US" sz="900"/>
          </a:p>
        </p:txBody>
      </p:sp>
      <p:sp>
        <p:nvSpPr>
          <p:cNvPr id="30" name="Text 28"/>
          <p:cNvSpPr/>
          <p:nvPr/>
        </p:nvSpPr>
        <p:spPr>
          <a:xfrm>
            <a:off x="329184" y="3570732"/>
            <a:ext cx="713232" cy="251460"/>
          </a:xfrm>
          <a:prstGeom prst="rect">
            <a:avLst/>
          </a:prstGeom>
          <a:noFill/>
          <a:ln/>
        </p:spPr>
        <p:txBody>
          <a:bodyPr wrap="square" lIns="0" tIns="0" rIns="0" bIns="0" rtlCol="0" anchor="ctr"/>
          <a:lstStyle/>
          <a:p>
            <a:pPr marL="0" indent="0" algn="ctr">
              <a:buNone/>
            </a:pPr>
            <a:r>
              <a:rPr lang="en-US" sz="800" b="1">
                <a:solidFill>
                  <a:srgbClr val="18282F"/>
                </a:solidFill>
                <a:latin typeface="Calibri" pitchFamily="34" charset="0"/>
                <a:ea typeface="Calibri" pitchFamily="34" charset="-122"/>
                <a:cs typeface="Calibri" pitchFamily="34" charset="-120"/>
              </a:rPr>
              <a:t>30'</a:t>
            </a:r>
            <a:endParaRPr lang="en-US" sz="800">
              <a:solidFill>
                <a:srgbClr val="18282F"/>
              </a:solidFill>
            </a:endParaRPr>
          </a:p>
        </p:txBody>
      </p:sp>
      <p:grpSp>
        <p:nvGrpSpPr>
          <p:cNvPr id="20" name="Groupe 19">
            <a:extLst>
              <a:ext uri="{FF2B5EF4-FFF2-40B4-BE49-F238E27FC236}">
                <a16:creationId xmlns:a16="http://schemas.microsoft.com/office/drawing/2014/main" id="{363BE1D8-3776-A9F6-41C8-6F90E7EE5AC6}"/>
              </a:ext>
            </a:extLst>
          </p:cNvPr>
          <p:cNvGrpSpPr/>
          <p:nvPr/>
        </p:nvGrpSpPr>
        <p:grpSpPr>
          <a:xfrm>
            <a:off x="189702" y="2395728"/>
            <a:ext cx="713232" cy="1426464"/>
            <a:chOff x="329184" y="2395728"/>
            <a:chExt cx="713232" cy="1426464"/>
          </a:xfrm>
        </p:grpSpPr>
        <p:sp>
          <p:nvSpPr>
            <p:cNvPr id="27" name="Shape 25"/>
            <p:cNvSpPr/>
            <p:nvPr/>
          </p:nvSpPr>
          <p:spPr>
            <a:xfrm>
              <a:off x="329184" y="2816352"/>
              <a:ext cx="713232" cy="1005840"/>
            </a:xfrm>
            <a:prstGeom prst="rect">
              <a:avLst/>
            </a:prstGeom>
            <a:solidFill>
              <a:srgbClr val="00C5C1"/>
            </a:solidFill>
            <a:ln w="12700">
              <a:solidFill>
                <a:srgbClr val="1A8FB0"/>
              </a:solidFill>
              <a:prstDash val="solid"/>
            </a:ln>
            <a:effectLst>
              <a:outerShdw blurRad="63500" dist="25400" dir="8100000" algn="bl" rotWithShape="0">
                <a:srgbClr val="000000">
                  <a:alpha val="15000"/>
                </a:srgbClr>
              </a:outerShdw>
            </a:effectLst>
          </p:spPr>
          <p:txBody>
            <a:bodyPr/>
            <a:lstStyle/>
            <a:p>
              <a:endParaRPr lang="fr-FR">
                <a:solidFill>
                  <a:srgbClr val="18282F"/>
                </a:solidFill>
              </a:endParaRPr>
            </a:p>
          </p:txBody>
        </p:sp>
        <p:sp>
          <p:nvSpPr>
            <p:cNvPr id="26" name="Shape 24"/>
            <p:cNvSpPr/>
            <p:nvPr/>
          </p:nvSpPr>
          <p:spPr>
            <a:xfrm>
              <a:off x="685800" y="2468880"/>
              <a:ext cx="0" cy="347472"/>
            </a:xfrm>
            <a:prstGeom prst="line">
              <a:avLst/>
            </a:prstGeom>
            <a:noFill/>
            <a:ln w="19050">
              <a:solidFill>
                <a:srgbClr val="1A8FB0"/>
              </a:solidFill>
              <a:prstDash val="solid"/>
            </a:ln>
          </p:spPr>
          <p:txBody>
            <a:bodyPr/>
            <a:lstStyle/>
            <a:p>
              <a:endParaRPr lang="fr-FR"/>
            </a:p>
          </p:txBody>
        </p:sp>
        <p:sp>
          <p:nvSpPr>
            <p:cNvPr id="31" name="Shape 29"/>
            <p:cNvSpPr/>
            <p:nvPr/>
          </p:nvSpPr>
          <p:spPr>
            <a:xfrm>
              <a:off x="612648" y="2395728"/>
              <a:ext cx="146304" cy="146304"/>
            </a:xfrm>
            <a:prstGeom prst="ellipse">
              <a:avLst/>
            </a:prstGeom>
            <a:solidFill>
              <a:srgbClr val="00C5C1"/>
            </a:solidFill>
            <a:ln w="12700">
              <a:solidFill>
                <a:srgbClr val="1A8FB0"/>
              </a:solidFill>
              <a:prstDash val="solid"/>
            </a:ln>
          </p:spPr>
          <p:txBody>
            <a:bodyPr/>
            <a:lstStyle/>
            <a:p>
              <a:endParaRPr lang="fr-FR"/>
            </a:p>
          </p:txBody>
        </p:sp>
      </p:grpSp>
      <p:sp>
        <p:nvSpPr>
          <p:cNvPr id="29" name="Text 27"/>
          <p:cNvSpPr/>
          <p:nvPr/>
        </p:nvSpPr>
        <p:spPr>
          <a:xfrm>
            <a:off x="189700" y="3168396"/>
            <a:ext cx="713232" cy="402336"/>
          </a:xfrm>
          <a:prstGeom prst="rect">
            <a:avLst/>
          </a:prstGeom>
          <a:noFill/>
          <a:ln/>
        </p:spPr>
        <p:txBody>
          <a:bodyPr wrap="square" lIns="25400" tIns="25400" rIns="25400" bIns="25400" rtlCol="0" anchor="ctr"/>
          <a:lstStyle/>
          <a:p>
            <a:pPr marL="0" indent="0" algn="ctr">
              <a:buNone/>
            </a:pPr>
            <a:r>
              <a:rPr lang="en-US" sz="850" b="1" dirty="0" err="1">
                <a:solidFill>
                  <a:srgbClr val="18282F"/>
                </a:solidFill>
                <a:latin typeface="Calibri" pitchFamily="34" charset="0"/>
                <a:ea typeface="Calibri" pitchFamily="34" charset="-122"/>
                <a:cs typeface="Calibri" pitchFamily="34" charset="-120"/>
              </a:rPr>
              <a:t>Accueil</a:t>
            </a:r>
            <a:endParaRPr lang="en-US" sz="850" b="1" dirty="0">
              <a:solidFill>
                <a:srgbClr val="18282F"/>
              </a:solidFill>
              <a:latin typeface="Calibri" pitchFamily="34" charset="0"/>
              <a:ea typeface="Calibri" pitchFamily="34" charset="-122"/>
              <a:cs typeface="Calibri" pitchFamily="34" charset="-120"/>
            </a:endParaRPr>
          </a:p>
          <a:p>
            <a:pPr marL="0" indent="0" algn="ctr">
              <a:buNone/>
            </a:pPr>
            <a:r>
              <a:rPr lang="en-US" sz="850" b="1" dirty="0">
                <a:solidFill>
                  <a:srgbClr val="18282F"/>
                </a:solidFill>
                <a:latin typeface="Calibri" pitchFamily="34" charset="0"/>
                <a:cs typeface="Calibri" pitchFamily="34" charset="-120"/>
              </a:rPr>
              <a:t>et choix </a:t>
            </a:r>
            <a:br>
              <a:rPr lang="en-US" sz="850" b="1" dirty="0">
                <a:solidFill>
                  <a:srgbClr val="18282F"/>
                </a:solidFill>
                <a:latin typeface="Calibri" pitchFamily="34" charset="0"/>
                <a:cs typeface="Calibri" pitchFamily="34" charset="-120"/>
              </a:rPr>
            </a:br>
            <a:r>
              <a:rPr lang="en-US" sz="850" b="1" dirty="0">
                <a:solidFill>
                  <a:srgbClr val="18282F"/>
                </a:solidFill>
                <a:latin typeface="Calibri" pitchFamily="34" charset="0"/>
                <a:cs typeface="Calibri" pitchFamily="34" charset="-120"/>
              </a:rPr>
              <a:t>de </a:t>
            </a:r>
            <a:r>
              <a:rPr lang="en-US" sz="850" b="1" dirty="0" err="1">
                <a:solidFill>
                  <a:srgbClr val="18282F"/>
                </a:solidFill>
                <a:latin typeface="Calibri" pitchFamily="34" charset="0"/>
                <a:cs typeface="Calibri" pitchFamily="34" charset="-120"/>
              </a:rPr>
              <a:t>thème</a:t>
            </a:r>
            <a:endParaRPr lang="en-US" sz="850" b="1" dirty="0">
              <a:solidFill>
                <a:srgbClr val="18282F"/>
              </a:solidFill>
            </a:endParaRPr>
          </a:p>
        </p:txBody>
      </p:sp>
      <p:grpSp>
        <p:nvGrpSpPr>
          <p:cNvPr id="93" name="Groupe 92">
            <a:extLst>
              <a:ext uri="{FF2B5EF4-FFF2-40B4-BE49-F238E27FC236}">
                <a16:creationId xmlns:a16="http://schemas.microsoft.com/office/drawing/2014/main" id="{1079B644-51B2-EE15-49B3-5E46EFEB0633}"/>
              </a:ext>
            </a:extLst>
          </p:cNvPr>
          <p:cNvGrpSpPr/>
          <p:nvPr/>
        </p:nvGrpSpPr>
        <p:grpSpPr>
          <a:xfrm>
            <a:off x="1010646" y="1115568"/>
            <a:ext cx="713232" cy="1426464"/>
            <a:chOff x="1088136" y="1115568"/>
            <a:chExt cx="713232" cy="1426464"/>
          </a:xfrm>
        </p:grpSpPr>
        <p:sp>
          <p:nvSpPr>
            <p:cNvPr id="32" name="Shape 30"/>
            <p:cNvSpPr/>
            <p:nvPr/>
          </p:nvSpPr>
          <p:spPr>
            <a:xfrm>
              <a:off x="1444752" y="2121408"/>
              <a:ext cx="0" cy="347472"/>
            </a:xfrm>
            <a:prstGeom prst="line">
              <a:avLst/>
            </a:prstGeom>
            <a:noFill/>
            <a:ln w="19050">
              <a:solidFill>
                <a:srgbClr val="E8A800"/>
              </a:solidFill>
              <a:prstDash val="solid"/>
            </a:ln>
          </p:spPr>
          <p:txBody>
            <a:bodyPr/>
            <a:lstStyle/>
            <a:p>
              <a:endParaRPr lang="fr-FR"/>
            </a:p>
          </p:txBody>
        </p:sp>
        <p:sp>
          <p:nvSpPr>
            <p:cNvPr id="33" name="Shape 31"/>
            <p:cNvSpPr/>
            <p:nvPr/>
          </p:nvSpPr>
          <p:spPr>
            <a:xfrm>
              <a:off x="1088136" y="1115568"/>
              <a:ext cx="713232" cy="1005840"/>
            </a:xfrm>
            <a:prstGeom prst="rect">
              <a:avLst/>
            </a:prstGeom>
            <a:solidFill>
              <a:srgbClr val="FFC000"/>
            </a:solidFill>
            <a:ln w="12700">
              <a:solidFill>
                <a:srgbClr val="E8A800"/>
              </a:solidFill>
              <a:prstDash val="solid"/>
            </a:ln>
            <a:effectLst>
              <a:outerShdw blurRad="63500" dist="25400" dir="8100000" algn="bl" rotWithShape="0">
                <a:srgbClr val="000000">
                  <a:alpha val="15000"/>
                </a:srgbClr>
              </a:outerShdw>
            </a:effectLst>
          </p:spPr>
          <p:txBody>
            <a:bodyPr/>
            <a:lstStyle/>
            <a:p>
              <a:endParaRPr lang="fr-FR"/>
            </a:p>
          </p:txBody>
        </p:sp>
        <p:sp>
          <p:nvSpPr>
            <p:cNvPr id="34" name="Text 32"/>
            <p:cNvSpPr/>
            <p:nvPr/>
          </p:nvSpPr>
          <p:spPr>
            <a:xfrm>
              <a:off x="1088136" y="1115568"/>
              <a:ext cx="713232" cy="352044"/>
            </a:xfrm>
            <a:prstGeom prst="rect">
              <a:avLst/>
            </a:prstGeom>
            <a:noFill/>
            <a:ln/>
          </p:spPr>
          <p:txBody>
            <a:bodyPr wrap="square" lIns="0" tIns="0" rIns="0" bIns="0" rtlCol="0" anchor="ctr"/>
            <a:lstStyle/>
            <a:p>
              <a:pPr marL="0" indent="0" algn="ctr">
                <a:buNone/>
              </a:pPr>
              <a:r>
                <a:rPr lang="en-US" sz="900" b="1">
                  <a:solidFill>
                    <a:srgbClr val="102944"/>
                  </a:solidFill>
                  <a:latin typeface="Calibri" pitchFamily="34" charset="0"/>
                  <a:ea typeface="Calibri" pitchFamily="34" charset="-122"/>
                  <a:cs typeface="Calibri" pitchFamily="34" charset="-120"/>
                </a:rPr>
                <a:t>16h30</a:t>
              </a:r>
              <a:endParaRPr lang="en-US" sz="900"/>
            </a:p>
          </p:txBody>
        </p:sp>
        <p:sp>
          <p:nvSpPr>
            <p:cNvPr id="35" name="Text 33"/>
            <p:cNvSpPr/>
            <p:nvPr/>
          </p:nvSpPr>
          <p:spPr>
            <a:xfrm>
              <a:off x="1088136" y="1467612"/>
              <a:ext cx="713232" cy="402336"/>
            </a:xfrm>
            <a:prstGeom prst="rect">
              <a:avLst/>
            </a:prstGeom>
            <a:noFill/>
            <a:ln/>
          </p:spPr>
          <p:txBody>
            <a:bodyPr wrap="square" lIns="25400" tIns="25400" rIns="25400" bIns="25400" rtlCol="0" anchor="ctr"/>
            <a:lstStyle/>
            <a:p>
              <a:pPr marL="0" indent="0" algn="ctr">
                <a:buNone/>
              </a:pPr>
              <a:r>
                <a:rPr lang="en-US" sz="850" b="1">
                  <a:solidFill>
                    <a:srgbClr val="102944"/>
                  </a:solidFill>
                  <a:latin typeface="Calibri" pitchFamily="34" charset="0"/>
                  <a:ea typeface="Calibri" pitchFamily="34" charset="-122"/>
                  <a:cs typeface="Calibri" pitchFamily="34" charset="-120"/>
                </a:rPr>
                <a:t>Bienvenue</a:t>
              </a:r>
              <a:endParaRPr lang="en-US" sz="850" b="1"/>
            </a:p>
          </p:txBody>
        </p:sp>
        <p:sp>
          <p:nvSpPr>
            <p:cNvPr id="36" name="Text 34"/>
            <p:cNvSpPr/>
            <p:nvPr/>
          </p:nvSpPr>
          <p:spPr>
            <a:xfrm>
              <a:off x="1088136" y="1869948"/>
              <a:ext cx="713232" cy="251460"/>
            </a:xfrm>
            <a:prstGeom prst="rect">
              <a:avLst/>
            </a:prstGeom>
            <a:noFill/>
            <a:ln/>
          </p:spPr>
          <p:txBody>
            <a:bodyPr wrap="square" lIns="0" tIns="0" rIns="0" bIns="0" rtlCol="0" anchor="ctr"/>
            <a:lstStyle/>
            <a:p>
              <a:pPr marL="0" indent="0" algn="ctr">
                <a:buNone/>
              </a:pPr>
              <a:r>
                <a:rPr lang="en-US" sz="800" b="1">
                  <a:solidFill>
                    <a:srgbClr val="18282F"/>
                  </a:solidFill>
                  <a:latin typeface="Calibri" pitchFamily="34" charset="0"/>
                  <a:ea typeface="Calibri" pitchFamily="34" charset="-122"/>
                  <a:cs typeface="Calibri" pitchFamily="34" charset="-120"/>
                </a:rPr>
                <a:t>5'</a:t>
              </a:r>
              <a:endParaRPr lang="en-US" sz="800">
                <a:solidFill>
                  <a:srgbClr val="18282F"/>
                </a:solidFill>
              </a:endParaRPr>
            </a:p>
          </p:txBody>
        </p:sp>
        <p:sp>
          <p:nvSpPr>
            <p:cNvPr id="37" name="Shape 35"/>
            <p:cNvSpPr/>
            <p:nvPr/>
          </p:nvSpPr>
          <p:spPr>
            <a:xfrm>
              <a:off x="1371600" y="2395728"/>
              <a:ext cx="146304" cy="146304"/>
            </a:xfrm>
            <a:prstGeom prst="ellipse">
              <a:avLst/>
            </a:prstGeom>
            <a:solidFill>
              <a:srgbClr val="FFC000"/>
            </a:solidFill>
            <a:ln w="12700">
              <a:solidFill>
                <a:srgbClr val="E8A800"/>
              </a:solidFill>
              <a:prstDash val="solid"/>
            </a:ln>
          </p:spPr>
          <p:txBody>
            <a:bodyPr/>
            <a:lstStyle/>
            <a:p>
              <a:endParaRPr lang="fr-FR"/>
            </a:p>
          </p:txBody>
        </p:sp>
      </p:grpSp>
      <p:grpSp>
        <p:nvGrpSpPr>
          <p:cNvPr id="95" name="Groupe 94">
            <a:extLst>
              <a:ext uri="{FF2B5EF4-FFF2-40B4-BE49-F238E27FC236}">
                <a16:creationId xmlns:a16="http://schemas.microsoft.com/office/drawing/2014/main" id="{02C90ADC-D558-D4D5-DB47-E5BE7F915827}"/>
              </a:ext>
            </a:extLst>
          </p:cNvPr>
          <p:cNvGrpSpPr/>
          <p:nvPr/>
        </p:nvGrpSpPr>
        <p:grpSpPr>
          <a:xfrm>
            <a:off x="1374392" y="2395728"/>
            <a:ext cx="713232" cy="1426464"/>
            <a:chOff x="1219412" y="2395728"/>
            <a:chExt cx="713232" cy="1426464"/>
          </a:xfrm>
        </p:grpSpPr>
        <p:sp>
          <p:nvSpPr>
            <p:cNvPr id="38" name="Shape 36"/>
            <p:cNvSpPr/>
            <p:nvPr/>
          </p:nvSpPr>
          <p:spPr>
            <a:xfrm>
              <a:off x="1576025" y="2468880"/>
              <a:ext cx="0" cy="347472"/>
            </a:xfrm>
            <a:prstGeom prst="line">
              <a:avLst/>
            </a:prstGeom>
            <a:noFill/>
            <a:ln w="19050">
              <a:solidFill>
                <a:srgbClr val="1A8FB0"/>
              </a:solidFill>
              <a:prstDash val="solid"/>
            </a:ln>
          </p:spPr>
          <p:txBody>
            <a:bodyPr/>
            <a:lstStyle/>
            <a:p>
              <a:endParaRPr lang="fr-FR"/>
            </a:p>
          </p:txBody>
        </p:sp>
        <p:grpSp>
          <p:nvGrpSpPr>
            <p:cNvPr id="94" name="Groupe 93">
              <a:extLst>
                <a:ext uri="{FF2B5EF4-FFF2-40B4-BE49-F238E27FC236}">
                  <a16:creationId xmlns:a16="http://schemas.microsoft.com/office/drawing/2014/main" id="{63AC161B-72DC-D9D3-DC31-1D33D3A5B6B7}"/>
                </a:ext>
              </a:extLst>
            </p:cNvPr>
            <p:cNvGrpSpPr/>
            <p:nvPr/>
          </p:nvGrpSpPr>
          <p:grpSpPr>
            <a:xfrm>
              <a:off x="1219412" y="2395728"/>
              <a:ext cx="713232" cy="1426464"/>
              <a:chOff x="1847088" y="2395728"/>
              <a:chExt cx="713232" cy="1426464"/>
            </a:xfrm>
          </p:grpSpPr>
          <p:sp>
            <p:nvSpPr>
              <p:cNvPr id="39" name="Shape 37"/>
              <p:cNvSpPr/>
              <p:nvPr/>
            </p:nvSpPr>
            <p:spPr>
              <a:xfrm>
                <a:off x="1847088" y="2816352"/>
                <a:ext cx="713232" cy="1005840"/>
              </a:xfrm>
              <a:prstGeom prst="rect">
                <a:avLst/>
              </a:prstGeom>
              <a:solidFill>
                <a:srgbClr val="00C5C1"/>
              </a:solidFill>
              <a:ln w="12700">
                <a:solidFill>
                  <a:srgbClr val="1A8FB0"/>
                </a:solidFill>
                <a:prstDash val="solid"/>
              </a:ln>
              <a:effectLst>
                <a:outerShdw blurRad="63500" dist="25400" dir="8100000" algn="bl" rotWithShape="0">
                  <a:srgbClr val="000000">
                    <a:alpha val="15000"/>
                  </a:srgbClr>
                </a:outerShdw>
              </a:effectLst>
            </p:spPr>
            <p:txBody>
              <a:bodyPr/>
              <a:lstStyle/>
              <a:p>
                <a:endParaRPr lang="fr-FR"/>
              </a:p>
            </p:txBody>
          </p:sp>
          <p:sp>
            <p:nvSpPr>
              <p:cNvPr id="40" name="Text 38"/>
              <p:cNvSpPr/>
              <p:nvPr/>
            </p:nvSpPr>
            <p:spPr>
              <a:xfrm>
                <a:off x="1847088" y="2816352"/>
                <a:ext cx="713232" cy="3520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16h35</a:t>
                </a:r>
                <a:endParaRPr lang="en-US" sz="900" dirty="0"/>
              </a:p>
            </p:txBody>
          </p:sp>
          <p:sp>
            <p:nvSpPr>
              <p:cNvPr id="41" name="Text 39"/>
              <p:cNvSpPr/>
              <p:nvPr/>
            </p:nvSpPr>
            <p:spPr>
              <a:xfrm>
                <a:off x="1847088" y="3168396"/>
                <a:ext cx="713232" cy="402336"/>
              </a:xfrm>
              <a:prstGeom prst="rect">
                <a:avLst/>
              </a:prstGeom>
              <a:noFill/>
              <a:ln/>
            </p:spPr>
            <p:txBody>
              <a:bodyPr wrap="square" lIns="25400" tIns="25400" rIns="25400" bIns="25400" rtlCol="0" anchor="ctr"/>
              <a:lstStyle/>
              <a:p>
                <a:pPr marL="0" indent="0" algn="ctr">
                  <a:buNone/>
                </a:pPr>
                <a:r>
                  <a:rPr lang="en-US" sz="850" b="1" dirty="0">
                    <a:solidFill>
                      <a:srgbClr val="18282F"/>
                    </a:solidFill>
                    <a:latin typeface="Calibri" pitchFamily="34" charset="0"/>
                    <a:ea typeface="Calibri" pitchFamily="34" charset="-122"/>
                    <a:cs typeface="Calibri" pitchFamily="34" charset="-120"/>
                  </a:rPr>
                  <a:t>Mise</a:t>
                </a:r>
                <a:r>
                  <a:rPr lang="en-US" sz="850" dirty="0">
                    <a:solidFill>
                      <a:srgbClr val="18282F"/>
                    </a:solidFill>
                    <a:latin typeface="Calibri" pitchFamily="34" charset="0"/>
                    <a:ea typeface="Calibri" pitchFamily="34" charset="-122"/>
                    <a:cs typeface="Calibri" pitchFamily="34" charset="-120"/>
                  </a:rPr>
                  <a:t> </a:t>
                </a:r>
                <a:r>
                  <a:rPr lang="en-US" sz="850" b="1" dirty="0">
                    <a:solidFill>
                      <a:srgbClr val="18282F"/>
                    </a:solidFill>
                    <a:latin typeface="Calibri" pitchFamily="34" charset="0"/>
                    <a:ea typeface="Calibri" pitchFamily="34" charset="-122"/>
                    <a:cs typeface="Calibri" pitchFamily="34" charset="-120"/>
                  </a:rPr>
                  <a:t>au</a:t>
                </a:r>
                <a:r>
                  <a:rPr lang="en-US" sz="850" dirty="0">
                    <a:solidFill>
                      <a:srgbClr val="18282F"/>
                    </a:solidFill>
                    <a:latin typeface="Calibri" pitchFamily="34" charset="0"/>
                    <a:ea typeface="Calibri" pitchFamily="34" charset="-122"/>
                    <a:cs typeface="Calibri" pitchFamily="34" charset="-120"/>
                  </a:rPr>
                  <a:t> </a:t>
                </a:r>
                <a:r>
                  <a:rPr lang="en-US" sz="850" b="1" dirty="0">
                    <a:solidFill>
                      <a:srgbClr val="18282F"/>
                    </a:solidFill>
                    <a:latin typeface="Calibri" pitchFamily="34" charset="0"/>
                    <a:ea typeface="Calibri" pitchFamily="34" charset="-122"/>
                    <a:cs typeface="Calibri" pitchFamily="34" charset="-120"/>
                  </a:rPr>
                  <a:t>diapason</a:t>
                </a:r>
                <a:endParaRPr lang="en-US" sz="850" b="1" dirty="0">
                  <a:solidFill>
                    <a:srgbClr val="18282F"/>
                  </a:solidFill>
                </a:endParaRPr>
              </a:p>
            </p:txBody>
          </p:sp>
          <p:sp>
            <p:nvSpPr>
              <p:cNvPr id="42" name="Text 40"/>
              <p:cNvSpPr/>
              <p:nvPr/>
            </p:nvSpPr>
            <p:spPr>
              <a:xfrm>
                <a:off x="1847088" y="3570732"/>
                <a:ext cx="713232" cy="251460"/>
              </a:xfrm>
              <a:prstGeom prst="rect">
                <a:avLst/>
              </a:prstGeom>
              <a:noFill/>
              <a:ln/>
            </p:spPr>
            <p:txBody>
              <a:bodyPr wrap="square" lIns="0" tIns="0" rIns="0" bIns="0" rtlCol="0" anchor="ctr"/>
              <a:lstStyle/>
              <a:p>
                <a:pPr marL="0" indent="0" algn="ctr">
                  <a:buNone/>
                </a:pPr>
                <a:r>
                  <a:rPr lang="en-US" sz="800" b="1">
                    <a:solidFill>
                      <a:srgbClr val="18282F"/>
                    </a:solidFill>
                    <a:latin typeface="Calibri" pitchFamily="34" charset="0"/>
                    <a:ea typeface="Calibri" pitchFamily="34" charset="-122"/>
                    <a:cs typeface="Calibri" pitchFamily="34" charset="-120"/>
                  </a:rPr>
                  <a:t>5'</a:t>
                </a:r>
                <a:endParaRPr lang="en-US" sz="800">
                  <a:solidFill>
                    <a:srgbClr val="18282F"/>
                  </a:solidFill>
                </a:endParaRPr>
              </a:p>
            </p:txBody>
          </p:sp>
          <p:sp>
            <p:nvSpPr>
              <p:cNvPr id="43" name="Shape 41"/>
              <p:cNvSpPr/>
              <p:nvPr/>
            </p:nvSpPr>
            <p:spPr>
              <a:xfrm>
                <a:off x="2130552" y="2395728"/>
                <a:ext cx="146304" cy="146304"/>
              </a:xfrm>
              <a:prstGeom prst="ellipse">
                <a:avLst/>
              </a:prstGeom>
              <a:solidFill>
                <a:srgbClr val="00C5C1"/>
              </a:solidFill>
              <a:ln w="12700">
                <a:solidFill>
                  <a:srgbClr val="1A8FB0"/>
                </a:solidFill>
                <a:prstDash val="solid"/>
              </a:ln>
            </p:spPr>
            <p:txBody>
              <a:bodyPr/>
              <a:lstStyle/>
              <a:p>
                <a:endParaRPr lang="fr-FR"/>
              </a:p>
            </p:txBody>
          </p:sp>
        </p:grpSp>
      </p:grpSp>
      <p:grpSp>
        <p:nvGrpSpPr>
          <p:cNvPr id="96" name="Groupe 95">
            <a:extLst>
              <a:ext uri="{FF2B5EF4-FFF2-40B4-BE49-F238E27FC236}">
                <a16:creationId xmlns:a16="http://schemas.microsoft.com/office/drawing/2014/main" id="{624C1194-A0D0-9EB4-5478-392F58A47F7F}"/>
              </a:ext>
            </a:extLst>
          </p:cNvPr>
          <p:cNvGrpSpPr/>
          <p:nvPr/>
        </p:nvGrpSpPr>
        <p:grpSpPr>
          <a:xfrm>
            <a:off x="1776884" y="1115568"/>
            <a:ext cx="713232" cy="1426464"/>
            <a:chOff x="2606040" y="1115568"/>
            <a:chExt cx="713232" cy="1426464"/>
          </a:xfrm>
        </p:grpSpPr>
        <p:sp>
          <p:nvSpPr>
            <p:cNvPr id="44" name="Shape 42"/>
            <p:cNvSpPr/>
            <p:nvPr/>
          </p:nvSpPr>
          <p:spPr>
            <a:xfrm>
              <a:off x="2962656" y="2121408"/>
              <a:ext cx="0" cy="347472"/>
            </a:xfrm>
            <a:prstGeom prst="line">
              <a:avLst/>
            </a:prstGeom>
            <a:noFill/>
            <a:ln w="19050">
              <a:solidFill>
                <a:srgbClr val="1A3A5F"/>
              </a:solidFill>
              <a:prstDash val="solid"/>
            </a:ln>
          </p:spPr>
          <p:txBody>
            <a:bodyPr/>
            <a:lstStyle/>
            <a:p>
              <a:endParaRPr lang="fr-FR"/>
            </a:p>
          </p:txBody>
        </p:sp>
        <p:sp>
          <p:nvSpPr>
            <p:cNvPr id="45" name="Shape 43"/>
            <p:cNvSpPr/>
            <p:nvPr/>
          </p:nvSpPr>
          <p:spPr>
            <a:xfrm>
              <a:off x="2606040" y="1115568"/>
              <a:ext cx="713232" cy="1005840"/>
            </a:xfrm>
            <a:prstGeom prst="rect">
              <a:avLst/>
            </a:prstGeom>
            <a:solidFill>
              <a:srgbClr val="1A3A5F"/>
            </a:solidFill>
            <a:ln w="12700">
              <a:solidFill>
                <a:srgbClr val="1A3A5F"/>
              </a:solidFill>
              <a:prstDash val="solid"/>
            </a:ln>
            <a:effectLst>
              <a:outerShdw blurRad="63500" dist="25400" dir="8100000" algn="bl" rotWithShape="0">
                <a:srgbClr val="000000">
                  <a:alpha val="15000"/>
                </a:srgbClr>
              </a:outerShdw>
            </a:effectLst>
          </p:spPr>
          <p:txBody>
            <a:bodyPr/>
            <a:lstStyle/>
            <a:p>
              <a:endParaRPr lang="fr-FR"/>
            </a:p>
          </p:txBody>
        </p:sp>
        <p:sp>
          <p:nvSpPr>
            <p:cNvPr id="46" name="Text 44"/>
            <p:cNvSpPr/>
            <p:nvPr/>
          </p:nvSpPr>
          <p:spPr>
            <a:xfrm>
              <a:off x="2606040" y="1115568"/>
              <a:ext cx="713232" cy="352044"/>
            </a:xfrm>
            <a:prstGeom prst="rect">
              <a:avLst/>
            </a:prstGeom>
            <a:noFill/>
            <a:ln/>
          </p:spPr>
          <p:txBody>
            <a:bodyPr wrap="square" lIns="0" tIns="0" rIns="0" bIns="0" rtlCol="0" anchor="ctr"/>
            <a:lstStyle/>
            <a:p>
              <a:pPr marL="0" indent="0" algn="ctr">
                <a:buNone/>
              </a:pPr>
              <a:r>
                <a:rPr lang="en-US" sz="900" b="1">
                  <a:solidFill>
                    <a:srgbClr val="FFFFFF"/>
                  </a:solidFill>
                  <a:latin typeface="Calibri" pitchFamily="34" charset="0"/>
                  <a:ea typeface="Calibri" pitchFamily="34" charset="-122"/>
                  <a:cs typeface="Calibri" pitchFamily="34" charset="-120"/>
                </a:rPr>
                <a:t>16h40</a:t>
              </a:r>
              <a:endParaRPr lang="en-US" sz="900"/>
            </a:p>
          </p:txBody>
        </p:sp>
        <p:sp>
          <p:nvSpPr>
            <p:cNvPr id="47" name="Text 45"/>
            <p:cNvSpPr/>
            <p:nvPr/>
          </p:nvSpPr>
          <p:spPr>
            <a:xfrm>
              <a:off x="2606040" y="1467612"/>
              <a:ext cx="713232" cy="402336"/>
            </a:xfrm>
            <a:prstGeom prst="rect">
              <a:avLst/>
            </a:prstGeom>
            <a:noFill/>
            <a:ln/>
          </p:spPr>
          <p:txBody>
            <a:bodyPr wrap="square" lIns="25400" tIns="25400" rIns="25400" bIns="25400"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Pause</a:t>
              </a:r>
              <a:br>
                <a:rPr lang="en-US" sz="850">
                  <a:solidFill>
                    <a:srgbClr val="FFFFFF"/>
                  </a:solidFill>
                  <a:latin typeface="Calibri" pitchFamily="34" charset="0"/>
                  <a:ea typeface="Calibri" pitchFamily="34" charset="-122"/>
                  <a:cs typeface="Calibri" pitchFamily="34" charset="-120"/>
                </a:rPr>
              </a:br>
              <a:r>
                <a:rPr lang="en-US" sz="850" b="1" err="1">
                  <a:solidFill>
                    <a:srgbClr val="FFFFFF"/>
                  </a:solidFill>
                  <a:latin typeface="Calibri" pitchFamily="34" charset="0"/>
                  <a:ea typeface="Calibri" pitchFamily="34" charset="-122"/>
                  <a:cs typeface="Calibri" pitchFamily="34" charset="-120"/>
                </a:rPr>
                <a:t>réflexive</a:t>
              </a:r>
              <a:endParaRPr lang="en-US" sz="850" b="1"/>
            </a:p>
          </p:txBody>
        </p:sp>
        <p:sp>
          <p:nvSpPr>
            <p:cNvPr id="48" name="Text 46"/>
            <p:cNvSpPr/>
            <p:nvPr/>
          </p:nvSpPr>
          <p:spPr>
            <a:xfrm>
              <a:off x="2606040" y="1869948"/>
              <a:ext cx="713232" cy="251460"/>
            </a:xfrm>
            <a:prstGeom prst="rect">
              <a:avLst/>
            </a:prstGeom>
            <a:noFill/>
            <a:ln/>
          </p:spPr>
          <p:txBody>
            <a:bodyPr wrap="square" lIns="0" tIns="0" rIns="0" bIns="0" rtlCol="0" anchor="ctr"/>
            <a:lstStyle/>
            <a:p>
              <a:pPr marL="0" indent="0" algn="ctr">
                <a:buNone/>
              </a:pPr>
              <a:r>
                <a:rPr lang="en-US" sz="800" b="1" dirty="0">
                  <a:solidFill>
                    <a:schemeClr val="bg1"/>
                  </a:solidFill>
                  <a:latin typeface="Calibri" pitchFamily="34" charset="0"/>
                  <a:ea typeface="Calibri" pitchFamily="34" charset="-122"/>
                  <a:cs typeface="Calibri" pitchFamily="34" charset="-120"/>
                </a:rPr>
                <a:t>20'</a:t>
              </a:r>
              <a:endParaRPr lang="en-US" sz="800" dirty="0">
                <a:solidFill>
                  <a:schemeClr val="bg1"/>
                </a:solidFill>
              </a:endParaRPr>
            </a:p>
          </p:txBody>
        </p:sp>
        <p:sp>
          <p:nvSpPr>
            <p:cNvPr id="49" name="Shape 47"/>
            <p:cNvSpPr/>
            <p:nvPr/>
          </p:nvSpPr>
          <p:spPr>
            <a:xfrm>
              <a:off x="2889504" y="2395728"/>
              <a:ext cx="146304" cy="146304"/>
            </a:xfrm>
            <a:prstGeom prst="ellipse">
              <a:avLst/>
            </a:prstGeom>
            <a:solidFill>
              <a:srgbClr val="1A3A5F"/>
            </a:solidFill>
            <a:ln w="12700">
              <a:solidFill>
                <a:srgbClr val="1A3A5F"/>
              </a:solidFill>
              <a:prstDash val="solid"/>
            </a:ln>
          </p:spPr>
          <p:txBody>
            <a:bodyPr/>
            <a:lstStyle/>
            <a:p>
              <a:endParaRPr lang="fr-FR"/>
            </a:p>
          </p:txBody>
        </p:sp>
      </p:grpSp>
      <p:sp>
        <p:nvSpPr>
          <p:cNvPr id="50" name="Shape 48"/>
          <p:cNvSpPr/>
          <p:nvPr/>
        </p:nvSpPr>
        <p:spPr>
          <a:xfrm>
            <a:off x="2752966" y="2468880"/>
            <a:ext cx="0" cy="347472"/>
          </a:xfrm>
          <a:prstGeom prst="line">
            <a:avLst/>
          </a:prstGeom>
          <a:noFill/>
          <a:ln w="19050">
            <a:solidFill>
              <a:srgbClr val="9B1B30"/>
            </a:solidFill>
            <a:prstDash val="solid"/>
          </a:ln>
        </p:spPr>
        <p:txBody>
          <a:bodyPr/>
          <a:lstStyle/>
          <a:p>
            <a:endParaRPr lang="fr-FR"/>
          </a:p>
        </p:txBody>
      </p:sp>
      <p:grpSp>
        <p:nvGrpSpPr>
          <p:cNvPr id="97" name="Groupe 96">
            <a:extLst>
              <a:ext uri="{FF2B5EF4-FFF2-40B4-BE49-F238E27FC236}">
                <a16:creationId xmlns:a16="http://schemas.microsoft.com/office/drawing/2014/main" id="{966556B0-CD60-7A10-F091-4E1C889E29DA}"/>
              </a:ext>
            </a:extLst>
          </p:cNvPr>
          <p:cNvGrpSpPr/>
          <p:nvPr/>
        </p:nvGrpSpPr>
        <p:grpSpPr>
          <a:xfrm>
            <a:off x="2396352" y="2395728"/>
            <a:ext cx="713232" cy="1426464"/>
            <a:chOff x="3364992" y="2395728"/>
            <a:chExt cx="713232" cy="1426464"/>
          </a:xfrm>
        </p:grpSpPr>
        <p:sp>
          <p:nvSpPr>
            <p:cNvPr id="51" name="Shape 49"/>
            <p:cNvSpPr/>
            <p:nvPr/>
          </p:nvSpPr>
          <p:spPr>
            <a:xfrm>
              <a:off x="3364992" y="2816352"/>
              <a:ext cx="713232" cy="1005840"/>
            </a:xfrm>
            <a:prstGeom prst="rect">
              <a:avLst/>
            </a:prstGeom>
            <a:solidFill>
              <a:srgbClr val="FF0000"/>
            </a:solidFill>
            <a:ln w="12700">
              <a:solidFill>
                <a:srgbClr val="9B1B30"/>
              </a:solidFill>
              <a:prstDash val="solid"/>
            </a:ln>
            <a:effectLst>
              <a:outerShdw blurRad="63500" dist="25400" dir="8100000" algn="bl" rotWithShape="0">
                <a:srgbClr val="000000">
                  <a:alpha val="15000"/>
                </a:srgbClr>
              </a:outerShdw>
            </a:effectLst>
          </p:spPr>
          <p:txBody>
            <a:bodyPr/>
            <a:lstStyle/>
            <a:p>
              <a:endParaRPr lang="fr-FR"/>
            </a:p>
          </p:txBody>
        </p:sp>
        <p:sp>
          <p:nvSpPr>
            <p:cNvPr id="52" name="Text 50"/>
            <p:cNvSpPr/>
            <p:nvPr/>
          </p:nvSpPr>
          <p:spPr>
            <a:xfrm>
              <a:off x="3364992" y="2816352"/>
              <a:ext cx="713232" cy="352044"/>
            </a:xfrm>
            <a:prstGeom prst="rect">
              <a:avLst/>
            </a:prstGeom>
            <a:noFill/>
            <a:ln/>
          </p:spPr>
          <p:txBody>
            <a:bodyPr wrap="square" lIns="0" tIns="0" rIns="0" bIns="0" rtlCol="0" anchor="ctr"/>
            <a:lstStyle/>
            <a:p>
              <a:pPr marL="0" indent="0" algn="ctr">
                <a:buNone/>
              </a:pPr>
              <a:r>
                <a:rPr lang="en-US" sz="900" b="1">
                  <a:solidFill>
                    <a:srgbClr val="FFFFFF"/>
                  </a:solidFill>
                  <a:latin typeface="Calibri" pitchFamily="34" charset="0"/>
                  <a:ea typeface="Calibri" pitchFamily="34" charset="-122"/>
                  <a:cs typeface="Calibri" pitchFamily="34" charset="-120"/>
                </a:rPr>
                <a:t>17h00</a:t>
              </a:r>
              <a:endParaRPr lang="en-US" sz="900"/>
            </a:p>
          </p:txBody>
        </p:sp>
        <p:sp>
          <p:nvSpPr>
            <p:cNvPr id="53" name="Text 51"/>
            <p:cNvSpPr/>
            <p:nvPr/>
          </p:nvSpPr>
          <p:spPr>
            <a:xfrm>
              <a:off x="3364992" y="3168396"/>
              <a:ext cx="713232" cy="402336"/>
            </a:xfrm>
            <a:prstGeom prst="rect">
              <a:avLst/>
            </a:prstGeom>
            <a:noFill/>
            <a:ln/>
          </p:spPr>
          <p:txBody>
            <a:bodyPr wrap="square" lIns="25400" tIns="25400" rIns="25400" bIns="25400"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Mise en contexte</a:t>
              </a:r>
              <a:endParaRPr lang="en-US" sz="850" b="1"/>
            </a:p>
          </p:txBody>
        </p:sp>
        <p:sp>
          <p:nvSpPr>
            <p:cNvPr id="54" name="Text 52"/>
            <p:cNvSpPr/>
            <p:nvPr/>
          </p:nvSpPr>
          <p:spPr>
            <a:xfrm>
              <a:off x="3364992" y="3570732"/>
              <a:ext cx="713232" cy="251460"/>
            </a:xfrm>
            <a:prstGeom prst="rect">
              <a:avLst/>
            </a:prstGeom>
            <a:noFill/>
            <a:ln/>
          </p:spPr>
          <p:txBody>
            <a:bodyPr wrap="square" lIns="0" tIns="0" rIns="0" bIns="0" rtlCol="0" anchor="ctr"/>
            <a:lstStyle/>
            <a:p>
              <a:pPr marL="0" indent="0" algn="ctr">
                <a:buNone/>
              </a:pPr>
              <a:r>
                <a:rPr lang="en-US" sz="800" b="1">
                  <a:solidFill>
                    <a:schemeClr val="bg1"/>
                  </a:solidFill>
                  <a:latin typeface="Calibri" pitchFamily="34" charset="0"/>
                  <a:ea typeface="Calibri" pitchFamily="34" charset="-122"/>
                  <a:cs typeface="Calibri" pitchFamily="34" charset="-120"/>
                </a:rPr>
                <a:t>20'</a:t>
              </a:r>
              <a:endParaRPr lang="en-US" sz="800">
                <a:solidFill>
                  <a:schemeClr val="bg1"/>
                </a:solidFill>
              </a:endParaRPr>
            </a:p>
          </p:txBody>
        </p:sp>
        <p:sp>
          <p:nvSpPr>
            <p:cNvPr id="55" name="Shape 53"/>
            <p:cNvSpPr/>
            <p:nvPr/>
          </p:nvSpPr>
          <p:spPr>
            <a:xfrm>
              <a:off x="3648456" y="2395728"/>
              <a:ext cx="146304" cy="146304"/>
            </a:xfrm>
            <a:prstGeom prst="ellipse">
              <a:avLst/>
            </a:prstGeom>
            <a:solidFill>
              <a:srgbClr val="FF0000"/>
            </a:solidFill>
            <a:ln w="12700">
              <a:solidFill>
                <a:srgbClr val="9B1B30"/>
              </a:solidFill>
              <a:prstDash val="solid"/>
            </a:ln>
          </p:spPr>
          <p:txBody>
            <a:bodyPr/>
            <a:lstStyle/>
            <a:p>
              <a:endParaRPr lang="fr-FR"/>
            </a:p>
          </p:txBody>
        </p:sp>
      </p:grpSp>
      <p:grpSp>
        <p:nvGrpSpPr>
          <p:cNvPr id="98" name="Groupe 97">
            <a:extLst>
              <a:ext uri="{FF2B5EF4-FFF2-40B4-BE49-F238E27FC236}">
                <a16:creationId xmlns:a16="http://schemas.microsoft.com/office/drawing/2014/main" id="{3B02C512-972A-46F9-2177-4CA83346C081}"/>
              </a:ext>
            </a:extLst>
          </p:cNvPr>
          <p:cNvGrpSpPr/>
          <p:nvPr/>
        </p:nvGrpSpPr>
        <p:grpSpPr>
          <a:xfrm>
            <a:off x="2999232" y="1095575"/>
            <a:ext cx="713232" cy="1426464"/>
            <a:chOff x="4123944" y="1115568"/>
            <a:chExt cx="713232" cy="1426464"/>
          </a:xfrm>
        </p:grpSpPr>
        <p:sp>
          <p:nvSpPr>
            <p:cNvPr id="56" name="Shape 54"/>
            <p:cNvSpPr/>
            <p:nvPr/>
          </p:nvSpPr>
          <p:spPr>
            <a:xfrm>
              <a:off x="4480560" y="2121408"/>
              <a:ext cx="0" cy="347472"/>
            </a:xfrm>
            <a:prstGeom prst="line">
              <a:avLst/>
            </a:prstGeom>
            <a:noFill/>
            <a:ln w="19050">
              <a:solidFill>
                <a:srgbClr val="E8A800"/>
              </a:solidFill>
              <a:prstDash val="solid"/>
            </a:ln>
          </p:spPr>
          <p:txBody>
            <a:bodyPr/>
            <a:lstStyle/>
            <a:p>
              <a:endParaRPr lang="fr-FR"/>
            </a:p>
          </p:txBody>
        </p:sp>
        <p:sp>
          <p:nvSpPr>
            <p:cNvPr id="57" name="Shape 55"/>
            <p:cNvSpPr/>
            <p:nvPr/>
          </p:nvSpPr>
          <p:spPr>
            <a:xfrm>
              <a:off x="4123944" y="1115568"/>
              <a:ext cx="713232" cy="1005840"/>
            </a:xfrm>
            <a:prstGeom prst="rect">
              <a:avLst/>
            </a:prstGeom>
            <a:solidFill>
              <a:srgbClr val="FFC000"/>
            </a:solidFill>
            <a:ln w="12700">
              <a:solidFill>
                <a:srgbClr val="E8A800"/>
              </a:solidFill>
              <a:prstDash val="solid"/>
            </a:ln>
            <a:effectLst>
              <a:outerShdw blurRad="63500" dist="25400" dir="8100000" algn="bl" rotWithShape="0">
                <a:srgbClr val="000000">
                  <a:alpha val="15000"/>
                </a:srgbClr>
              </a:outerShdw>
            </a:effectLst>
          </p:spPr>
          <p:txBody>
            <a:bodyPr/>
            <a:lstStyle/>
            <a:p>
              <a:endParaRPr lang="fr-FR"/>
            </a:p>
          </p:txBody>
        </p:sp>
        <p:sp>
          <p:nvSpPr>
            <p:cNvPr id="58" name="Text 56"/>
            <p:cNvSpPr/>
            <p:nvPr/>
          </p:nvSpPr>
          <p:spPr>
            <a:xfrm>
              <a:off x="4123944" y="1115568"/>
              <a:ext cx="713232" cy="352044"/>
            </a:xfrm>
            <a:prstGeom prst="rect">
              <a:avLst/>
            </a:prstGeom>
            <a:noFill/>
            <a:ln/>
          </p:spPr>
          <p:txBody>
            <a:bodyPr wrap="square" lIns="0" tIns="0" rIns="0" bIns="0" rtlCol="0" anchor="ctr"/>
            <a:lstStyle/>
            <a:p>
              <a:pPr marL="0" indent="0" algn="ctr">
                <a:buNone/>
              </a:pPr>
              <a:r>
                <a:rPr lang="en-US" sz="900" b="1">
                  <a:solidFill>
                    <a:srgbClr val="102944"/>
                  </a:solidFill>
                  <a:latin typeface="Calibri" pitchFamily="34" charset="0"/>
                  <a:ea typeface="Calibri" pitchFamily="34" charset="-122"/>
                  <a:cs typeface="Calibri" pitchFamily="34" charset="-120"/>
                </a:rPr>
                <a:t>17h20</a:t>
              </a:r>
              <a:endParaRPr lang="en-US" sz="900"/>
            </a:p>
          </p:txBody>
        </p:sp>
        <p:sp>
          <p:nvSpPr>
            <p:cNvPr id="59" name="Text 57"/>
            <p:cNvSpPr/>
            <p:nvPr/>
          </p:nvSpPr>
          <p:spPr>
            <a:xfrm>
              <a:off x="4123944" y="1467612"/>
              <a:ext cx="713232" cy="402336"/>
            </a:xfrm>
            <a:prstGeom prst="rect">
              <a:avLst/>
            </a:prstGeom>
            <a:noFill/>
            <a:ln/>
          </p:spPr>
          <p:txBody>
            <a:bodyPr wrap="square" lIns="25400" tIns="25400" rIns="25400" bIns="25400" rtlCol="0" anchor="ctr"/>
            <a:lstStyle/>
            <a:p>
              <a:pPr marL="0" indent="0" algn="ctr">
                <a:buNone/>
              </a:pPr>
              <a:r>
                <a:rPr lang="en-US" sz="850" b="1" err="1">
                  <a:solidFill>
                    <a:srgbClr val="102944"/>
                  </a:solidFill>
                  <a:latin typeface="Calibri" pitchFamily="34" charset="0"/>
                  <a:ea typeface="Calibri" pitchFamily="34" charset="-122"/>
                  <a:cs typeface="Calibri" pitchFamily="34" charset="-120"/>
                </a:rPr>
                <a:t>Métaphores</a:t>
              </a:r>
              <a:br>
                <a:rPr lang="en-US" sz="850" b="1">
                  <a:solidFill>
                    <a:srgbClr val="102944"/>
                  </a:solidFill>
                  <a:latin typeface="Calibri" pitchFamily="34" charset="0"/>
                  <a:ea typeface="Calibri" pitchFamily="34" charset="-122"/>
                  <a:cs typeface="Calibri" pitchFamily="34" charset="-120"/>
                </a:rPr>
              </a:br>
              <a:r>
                <a:rPr lang="en-US" sz="850" b="1" err="1">
                  <a:solidFill>
                    <a:srgbClr val="102944"/>
                  </a:solidFill>
                  <a:latin typeface="Calibri" pitchFamily="34" charset="0"/>
                  <a:ea typeface="Calibri" pitchFamily="34" charset="-122"/>
                  <a:cs typeface="Calibri" pitchFamily="34" charset="-120"/>
                </a:rPr>
                <a:t>partagées</a:t>
              </a:r>
              <a:endParaRPr lang="en-US" sz="850" b="1"/>
            </a:p>
          </p:txBody>
        </p:sp>
        <p:sp>
          <p:nvSpPr>
            <p:cNvPr id="60" name="Text 58"/>
            <p:cNvSpPr/>
            <p:nvPr/>
          </p:nvSpPr>
          <p:spPr>
            <a:xfrm>
              <a:off x="4123944" y="1869948"/>
              <a:ext cx="713232" cy="251460"/>
            </a:xfrm>
            <a:prstGeom prst="rect">
              <a:avLst/>
            </a:prstGeom>
            <a:noFill/>
            <a:ln/>
          </p:spPr>
          <p:txBody>
            <a:bodyPr wrap="square" lIns="0" tIns="0" rIns="0" bIns="0" rtlCol="0" anchor="ctr"/>
            <a:lstStyle/>
            <a:p>
              <a:pPr marL="0" indent="0" algn="ctr">
                <a:buNone/>
              </a:pPr>
              <a:r>
                <a:rPr lang="en-US" sz="800" b="1" dirty="0">
                  <a:solidFill>
                    <a:srgbClr val="18282F"/>
                  </a:solidFill>
                  <a:latin typeface="Calibri" pitchFamily="34" charset="0"/>
                  <a:ea typeface="Calibri" pitchFamily="34" charset="-122"/>
                  <a:cs typeface="Calibri" pitchFamily="34" charset="-120"/>
                </a:rPr>
                <a:t>25'</a:t>
              </a:r>
              <a:endParaRPr lang="en-US" sz="800" dirty="0">
                <a:solidFill>
                  <a:srgbClr val="18282F"/>
                </a:solidFill>
              </a:endParaRPr>
            </a:p>
          </p:txBody>
        </p:sp>
        <p:sp>
          <p:nvSpPr>
            <p:cNvPr id="61" name="Shape 59"/>
            <p:cNvSpPr/>
            <p:nvPr/>
          </p:nvSpPr>
          <p:spPr>
            <a:xfrm>
              <a:off x="4407408" y="2395728"/>
              <a:ext cx="146304" cy="146304"/>
            </a:xfrm>
            <a:prstGeom prst="ellipse">
              <a:avLst/>
            </a:prstGeom>
            <a:solidFill>
              <a:srgbClr val="FFC000"/>
            </a:solidFill>
            <a:ln w="12700">
              <a:solidFill>
                <a:srgbClr val="E8A800"/>
              </a:solidFill>
              <a:prstDash val="solid"/>
            </a:ln>
          </p:spPr>
          <p:txBody>
            <a:bodyPr/>
            <a:lstStyle/>
            <a:p>
              <a:endParaRPr lang="fr-FR"/>
            </a:p>
          </p:txBody>
        </p:sp>
      </p:grpSp>
      <p:grpSp>
        <p:nvGrpSpPr>
          <p:cNvPr id="99" name="Groupe 98">
            <a:extLst>
              <a:ext uri="{FF2B5EF4-FFF2-40B4-BE49-F238E27FC236}">
                <a16:creationId xmlns:a16="http://schemas.microsoft.com/office/drawing/2014/main" id="{C2444FD5-82F4-03C8-16CE-6E659A6E24C9}"/>
              </a:ext>
            </a:extLst>
          </p:cNvPr>
          <p:cNvGrpSpPr/>
          <p:nvPr/>
        </p:nvGrpSpPr>
        <p:grpSpPr>
          <a:xfrm>
            <a:off x="3646132" y="2395728"/>
            <a:ext cx="713232" cy="1426464"/>
            <a:chOff x="4882896" y="2395728"/>
            <a:chExt cx="713232" cy="1426464"/>
          </a:xfrm>
        </p:grpSpPr>
        <p:sp>
          <p:nvSpPr>
            <p:cNvPr id="62" name="Shape 60"/>
            <p:cNvSpPr/>
            <p:nvPr/>
          </p:nvSpPr>
          <p:spPr>
            <a:xfrm>
              <a:off x="5239512" y="2468880"/>
              <a:ext cx="0" cy="347472"/>
            </a:xfrm>
            <a:prstGeom prst="line">
              <a:avLst/>
            </a:prstGeom>
            <a:noFill/>
            <a:ln w="19050">
              <a:solidFill>
                <a:srgbClr val="1A8FB0"/>
              </a:solidFill>
              <a:prstDash val="solid"/>
            </a:ln>
          </p:spPr>
          <p:txBody>
            <a:bodyPr/>
            <a:lstStyle/>
            <a:p>
              <a:endParaRPr lang="fr-FR"/>
            </a:p>
          </p:txBody>
        </p:sp>
        <p:sp>
          <p:nvSpPr>
            <p:cNvPr id="63" name="Shape 61"/>
            <p:cNvSpPr/>
            <p:nvPr/>
          </p:nvSpPr>
          <p:spPr>
            <a:xfrm>
              <a:off x="4882896" y="2816352"/>
              <a:ext cx="713232" cy="1005840"/>
            </a:xfrm>
            <a:prstGeom prst="rect">
              <a:avLst/>
            </a:prstGeom>
            <a:solidFill>
              <a:srgbClr val="00C5C1"/>
            </a:solidFill>
            <a:ln w="12700">
              <a:solidFill>
                <a:srgbClr val="1A8FB0"/>
              </a:solidFill>
              <a:prstDash val="solid"/>
            </a:ln>
            <a:effectLst>
              <a:outerShdw blurRad="63500" dist="25400" dir="8100000" algn="bl" rotWithShape="0">
                <a:srgbClr val="000000">
                  <a:alpha val="15000"/>
                </a:srgbClr>
              </a:outerShdw>
            </a:effectLst>
          </p:spPr>
          <p:txBody>
            <a:bodyPr/>
            <a:lstStyle/>
            <a:p>
              <a:endParaRPr lang="fr-FR"/>
            </a:p>
          </p:txBody>
        </p:sp>
        <p:sp>
          <p:nvSpPr>
            <p:cNvPr id="64" name="Text 62"/>
            <p:cNvSpPr/>
            <p:nvPr/>
          </p:nvSpPr>
          <p:spPr>
            <a:xfrm>
              <a:off x="4882896" y="2816352"/>
              <a:ext cx="713232" cy="352044"/>
            </a:xfrm>
            <a:prstGeom prst="rect">
              <a:avLst/>
            </a:prstGeom>
            <a:noFill/>
            <a:ln/>
          </p:spPr>
          <p:txBody>
            <a:bodyPr wrap="square" lIns="0" tIns="0" rIns="0" bIns="0" rtlCol="0" anchor="ctr"/>
            <a:lstStyle/>
            <a:p>
              <a:pPr marL="0" indent="0" algn="ctr">
                <a:buNone/>
              </a:pPr>
              <a:r>
                <a:rPr lang="en-US" sz="900" b="1">
                  <a:solidFill>
                    <a:srgbClr val="FFFFFF"/>
                  </a:solidFill>
                  <a:latin typeface="Calibri" pitchFamily="34" charset="0"/>
                  <a:ea typeface="Calibri" pitchFamily="34" charset="-122"/>
                  <a:cs typeface="Calibri" pitchFamily="34" charset="-120"/>
                </a:rPr>
                <a:t>17h45</a:t>
              </a:r>
              <a:endParaRPr lang="en-US" sz="900"/>
            </a:p>
          </p:txBody>
        </p:sp>
        <p:sp>
          <p:nvSpPr>
            <p:cNvPr id="65" name="Text 63"/>
            <p:cNvSpPr/>
            <p:nvPr/>
          </p:nvSpPr>
          <p:spPr>
            <a:xfrm>
              <a:off x="4882896" y="3168396"/>
              <a:ext cx="713232" cy="402336"/>
            </a:xfrm>
            <a:prstGeom prst="rect">
              <a:avLst/>
            </a:prstGeom>
            <a:noFill/>
            <a:ln/>
          </p:spPr>
          <p:txBody>
            <a:bodyPr wrap="square" lIns="25400" tIns="25400" rIns="25400" bIns="25400" rtlCol="0" anchor="ctr"/>
            <a:lstStyle/>
            <a:p>
              <a:pPr marL="0" indent="0" algn="ctr">
                <a:buNone/>
              </a:pPr>
              <a:r>
                <a:rPr lang="en-US" sz="850" b="1" dirty="0">
                  <a:solidFill>
                    <a:srgbClr val="18282F"/>
                  </a:solidFill>
                  <a:latin typeface="Calibri" pitchFamily="34" charset="0"/>
                  <a:ea typeface="Calibri" pitchFamily="34" charset="-122"/>
                  <a:cs typeface="Calibri" pitchFamily="34" charset="-120"/>
                </a:rPr>
                <a:t>Repas</a:t>
              </a:r>
              <a:endParaRPr lang="en-US" sz="850" b="1" dirty="0">
                <a:solidFill>
                  <a:srgbClr val="18282F"/>
                </a:solidFill>
              </a:endParaRPr>
            </a:p>
          </p:txBody>
        </p:sp>
        <p:sp>
          <p:nvSpPr>
            <p:cNvPr id="66" name="Text 64"/>
            <p:cNvSpPr/>
            <p:nvPr/>
          </p:nvSpPr>
          <p:spPr>
            <a:xfrm>
              <a:off x="4882896" y="3570732"/>
              <a:ext cx="713232" cy="251460"/>
            </a:xfrm>
            <a:prstGeom prst="rect">
              <a:avLst/>
            </a:prstGeom>
            <a:noFill/>
            <a:ln/>
          </p:spPr>
          <p:txBody>
            <a:bodyPr wrap="square" lIns="0" tIns="0" rIns="0" bIns="0" rtlCol="0" anchor="ctr"/>
            <a:lstStyle/>
            <a:p>
              <a:pPr marL="0" indent="0" algn="ctr">
                <a:buNone/>
              </a:pPr>
              <a:r>
                <a:rPr lang="en-US" sz="800" b="1" dirty="0">
                  <a:solidFill>
                    <a:srgbClr val="18282F"/>
                  </a:solidFill>
                  <a:latin typeface="Calibri" pitchFamily="34" charset="0"/>
                  <a:ea typeface="Calibri" pitchFamily="34" charset="-122"/>
                  <a:cs typeface="Calibri" pitchFamily="34" charset="-120"/>
                </a:rPr>
                <a:t>45’</a:t>
              </a:r>
              <a:r>
                <a:rPr lang="en-US" sz="800" b="1" dirty="0">
                  <a:solidFill>
                    <a:srgbClr val="63BDCC"/>
                  </a:solidFill>
                  <a:latin typeface="Calibri" pitchFamily="34" charset="0"/>
                  <a:ea typeface="Calibri" pitchFamily="34" charset="-122"/>
                  <a:cs typeface="Calibri" pitchFamily="34" charset="-120"/>
                </a:rPr>
                <a:t>'</a:t>
              </a:r>
              <a:endParaRPr lang="en-US" sz="800" dirty="0"/>
            </a:p>
          </p:txBody>
        </p:sp>
        <p:sp>
          <p:nvSpPr>
            <p:cNvPr id="67" name="Shape 65"/>
            <p:cNvSpPr/>
            <p:nvPr/>
          </p:nvSpPr>
          <p:spPr>
            <a:xfrm>
              <a:off x="5166360" y="2395728"/>
              <a:ext cx="146304" cy="146304"/>
            </a:xfrm>
            <a:prstGeom prst="ellipse">
              <a:avLst/>
            </a:prstGeom>
            <a:solidFill>
              <a:srgbClr val="00C5C1"/>
            </a:solidFill>
            <a:ln w="12700">
              <a:solidFill>
                <a:srgbClr val="1A8FB0"/>
              </a:solidFill>
              <a:prstDash val="solid"/>
            </a:ln>
          </p:spPr>
          <p:txBody>
            <a:bodyPr/>
            <a:lstStyle/>
            <a:p>
              <a:endParaRPr lang="fr-FR"/>
            </a:p>
          </p:txBody>
        </p:sp>
      </p:grpSp>
      <p:grpSp>
        <p:nvGrpSpPr>
          <p:cNvPr id="100" name="Groupe 99">
            <a:extLst>
              <a:ext uri="{FF2B5EF4-FFF2-40B4-BE49-F238E27FC236}">
                <a16:creationId xmlns:a16="http://schemas.microsoft.com/office/drawing/2014/main" id="{0A28778E-F1CE-BE67-CEB8-6AF3EEACCFB8}"/>
              </a:ext>
            </a:extLst>
          </p:cNvPr>
          <p:cNvGrpSpPr/>
          <p:nvPr/>
        </p:nvGrpSpPr>
        <p:grpSpPr>
          <a:xfrm>
            <a:off x="5316385" y="1115568"/>
            <a:ext cx="713232" cy="1353312"/>
            <a:chOff x="5641848" y="1115568"/>
            <a:chExt cx="713232" cy="1353312"/>
          </a:xfrm>
        </p:grpSpPr>
        <p:sp>
          <p:nvSpPr>
            <p:cNvPr id="68" name="Shape 66"/>
            <p:cNvSpPr/>
            <p:nvPr/>
          </p:nvSpPr>
          <p:spPr>
            <a:xfrm>
              <a:off x="5998464" y="2121408"/>
              <a:ext cx="0" cy="347472"/>
            </a:xfrm>
            <a:prstGeom prst="line">
              <a:avLst/>
            </a:prstGeom>
            <a:noFill/>
            <a:ln w="19050">
              <a:solidFill>
                <a:srgbClr val="9B1B30"/>
              </a:solidFill>
              <a:prstDash val="solid"/>
            </a:ln>
          </p:spPr>
          <p:txBody>
            <a:bodyPr/>
            <a:lstStyle/>
            <a:p>
              <a:endParaRPr lang="fr-FR"/>
            </a:p>
          </p:txBody>
        </p:sp>
        <p:sp>
          <p:nvSpPr>
            <p:cNvPr id="69" name="Shape 67"/>
            <p:cNvSpPr/>
            <p:nvPr/>
          </p:nvSpPr>
          <p:spPr>
            <a:xfrm>
              <a:off x="5641848" y="1115568"/>
              <a:ext cx="713232" cy="1005840"/>
            </a:xfrm>
            <a:prstGeom prst="rect">
              <a:avLst/>
            </a:prstGeom>
            <a:solidFill>
              <a:srgbClr val="FF0000"/>
            </a:solidFill>
            <a:ln w="12700">
              <a:solidFill>
                <a:srgbClr val="9B1B30"/>
              </a:solidFill>
              <a:prstDash val="solid"/>
            </a:ln>
            <a:effectLst>
              <a:outerShdw blurRad="63500" dist="25400" dir="8100000" algn="bl" rotWithShape="0">
                <a:srgbClr val="000000">
                  <a:alpha val="15000"/>
                </a:srgbClr>
              </a:outerShdw>
            </a:effectLst>
          </p:spPr>
          <p:txBody>
            <a:bodyPr/>
            <a:lstStyle/>
            <a:p>
              <a:endParaRPr lang="fr-FR">
                <a:solidFill>
                  <a:schemeClr val="bg1"/>
                </a:solidFill>
              </a:endParaRPr>
            </a:p>
          </p:txBody>
        </p:sp>
        <p:sp>
          <p:nvSpPr>
            <p:cNvPr id="70" name="Text 68"/>
            <p:cNvSpPr/>
            <p:nvPr/>
          </p:nvSpPr>
          <p:spPr>
            <a:xfrm>
              <a:off x="5641848" y="1115568"/>
              <a:ext cx="713232" cy="352044"/>
            </a:xfrm>
            <a:prstGeom prst="rect">
              <a:avLst/>
            </a:prstGeom>
            <a:noFill/>
            <a:ln/>
          </p:spPr>
          <p:txBody>
            <a:bodyPr wrap="square" lIns="0" tIns="0" rIns="0" bIns="0" rtlCol="0" anchor="ctr"/>
            <a:lstStyle/>
            <a:p>
              <a:pPr marL="0" indent="0" algn="ctr">
                <a:buNone/>
              </a:pPr>
              <a:r>
                <a:rPr lang="en-US" sz="900" b="1">
                  <a:solidFill>
                    <a:srgbClr val="FFFFFF"/>
                  </a:solidFill>
                  <a:latin typeface="Calibri" pitchFamily="34" charset="0"/>
                  <a:ea typeface="Calibri" pitchFamily="34" charset="-122"/>
                  <a:cs typeface="Calibri" pitchFamily="34" charset="-120"/>
                </a:rPr>
                <a:t>18h30</a:t>
              </a:r>
              <a:endParaRPr lang="en-US" sz="900"/>
            </a:p>
          </p:txBody>
        </p:sp>
        <p:sp>
          <p:nvSpPr>
            <p:cNvPr id="71" name="Text 69"/>
            <p:cNvSpPr/>
            <p:nvPr/>
          </p:nvSpPr>
          <p:spPr>
            <a:xfrm>
              <a:off x="5641848" y="1467612"/>
              <a:ext cx="713232" cy="402336"/>
            </a:xfrm>
            <a:prstGeom prst="rect">
              <a:avLst/>
            </a:prstGeom>
            <a:noFill/>
            <a:ln/>
          </p:spPr>
          <p:txBody>
            <a:bodyPr wrap="square" lIns="25400" tIns="25400" rIns="25400" bIns="25400" rtlCol="0" anchor="ctr"/>
            <a:lstStyle/>
            <a:p>
              <a:pPr marL="0" indent="0" algn="ctr">
                <a:buNone/>
              </a:pPr>
              <a:r>
                <a:rPr lang="en-US" sz="850" b="1">
                  <a:solidFill>
                    <a:srgbClr val="FFFFFF"/>
                  </a:solidFill>
                  <a:latin typeface="Calibri" pitchFamily="34" charset="0"/>
                  <a:ea typeface="Calibri" pitchFamily="34" charset="-122"/>
                  <a:cs typeface="Calibri" pitchFamily="34" charset="-120"/>
                </a:rPr>
                <a:t>Présentation</a:t>
              </a:r>
              <a:endParaRPr lang="en-US" sz="850" b="1"/>
            </a:p>
          </p:txBody>
        </p:sp>
        <p:sp>
          <p:nvSpPr>
            <p:cNvPr id="72" name="Text 70"/>
            <p:cNvSpPr/>
            <p:nvPr/>
          </p:nvSpPr>
          <p:spPr>
            <a:xfrm>
              <a:off x="5641848" y="1869948"/>
              <a:ext cx="713232" cy="251460"/>
            </a:xfrm>
            <a:prstGeom prst="rect">
              <a:avLst/>
            </a:prstGeom>
            <a:noFill/>
            <a:ln/>
          </p:spPr>
          <p:txBody>
            <a:bodyPr wrap="square" lIns="0" tIns="0" rIns="0" bIns="0" rtlCol="0" anchor="ctr"/>
            <a:lstStyle/>
            <a:p>
              <a:pPr marL="0" indent="0" algn="ctr">
                <a:buNone/>
              </a:pPr>
              <a:r>
                <a:rPr lang="en-US" sz="800" b="1" dirty="0">
                  <a:solidFill>
                    <a:schemeClr val="bg1"/>
                  </a:solidFill>
                  <a:latin typeface="Calibri" pitchFamily="34" charset="0"/>
                  <a:ea typeface="Calibri" pitchFamily="34" charset="-122"/>
                  <a:cs typeface="Calibri" pitchFamily="34" charset="-120"/>
                </a:rPr>
                <a:t>30'</a:t>
              </a:r>
              <a:endParaRPr lang="en-US" sz="800" dirty="0">
                <a:solidFill>
                  <a:schemeClr val="bg1"/>
                </a:solidFill>
              </a:endParaRPr>
            </a:p>
          </p:txBody>
        </p:sp>
      </p:grpSp>
      <p:sp>
        <p:nvSpPr>
          <p:cNvPr id="73" name="Shape 71"/>
          <p:cNvSpPr/>
          <p:nvPr/>
        </p:nvSpPr>
        <p:spPr>
          <a:xfrm>
            <a:off x="5607598" y="2395728"/>
            <a:ext cx="146304" cy="146304"/>
          </a:xfrm>
          <a:prstGeom prst="ellipse">
            <a:avLst/>
          </a:prstGeom>
          <a:solidFill>
            <a:srgbClr val="FF0000"/>
          </a:solidFill>
          <a:ln w="12700">
            <a:solidFill>
              <a:srgbClr val="9B1B30"/>
            </a:solidFill>
            <a:prstDash val="solid"/>
          </a:ln>
        </p:spPr>
        <p:txBody>
          <a:bodyPr/>
          <a:lstStyle/>
          <a:p>
            <a:endParaRPr lang="fr-FR"/>
          </a:p>
        </p:txBody>
      </p:sp>
      <p:sp>
        <p:nvSpPr>
          <p:cNvPr id="74" name="Shape 72"/>
          <p:cNvSpPr/>
          <p:nvPr/>
        </p:nvSpPr>
        <p:spPr>
          <a:xfrm>
            <a:off x="6757416" y="2468880"/>
            <a:ext cx="0" cy="347472"/>
          </a:xfrm>
          <a:prstGeom prst="line">
            <a:avLst/>
          </a:prstGeom>
          <a:noFill/>
          <a:ln w="19050">
            <a:solidFill>
              <a:srgbClr val="1A3A5F"/>
            </a:solidFill>
            <a:prstDash val="solid"/>
          </a:ln>
        </p:spPr>
        <p:txBody>
          <a:bodyPr/>
          <a:lstStyle/>
          <a:p>
            <a:endParaRPr lang="fr-FR"/>
          </a:p>
        </p:txBody>
      </p:sp>
      <p:sp>
        <p:nvSpPr>
          <p:cNvPr id="75" name="Shape 73"/>
          <p:cNvSpPr/>
          <p:nvPr/>
        </p:nvSpPr>
        <p:spPr>
          <a:xfrm>
            <a:off x="6400800" y="2816352"/>
            <a:ext cx="713232" cy="1005840"/>
          </a:xfrm>
          <a:prstGeom prst="rect">
            <a:avLst/>
          </a:prstGeom>
          <a:solidFill>
            <a:srgbClr val="FFC000"/>
          </a:solidFill>
          <a:ln w="12700">
            <a:solidFill>
              <a:srgbClr val="1A3A5F"/>
            </a:solidFill>
            <a:prstDash val="solid"/>
          </a:ln>
          <a:effectLst>
            <a:outerShdw blurRad="63500" dist="25400" dir="8100000" algn="bl" rotWithShape="0">
              <a:srgbClr val="000000">
                <a:alpha val="15000"/>
              </a:srgbClr>
            </a:outerShdw>
          </a:effectLst>
        </p:spPr>
        <p:txBody>
          <a:bodyPr/>
          <a:lstStyle/>
          <a:p>
            <a:endParaRPr lang="fr-FR"/>
          </a:p>
        </p:txBody>
      </p:sp>
      <p:sp>
        <p:nvSpPr>
          <p:cNvPr id="76" name="Text 74"/>
          <p:cNvSpPr/>
          <p:nvPr/>
        </p:nvSpPr>
        <p:spPr>
          <a:xfrm>
            <a:off x="6400800" y="2816352"/>
            <a:ext cx="713232" cy="3520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19h00</a:t>
            </a:r>
            <a:endParaRPr lang="en-US" sz="900" dirty="0"/>
          </a:p>
        </p:txBody>
      </p:sp>
      <p:sp>
        <p:nvSpPr>
          <p:cNvPr id="77" name="Text 75"/>
          <p:cNvSpPr/>
          <p:nvPr/>
        </p:nvSpPr>
        <p:spPr>
          <a:xfrm>
            <a:off x="6400800" y="3168396"/>
            <a:ext cx="713232" cy="402336"/>
          </a:xfrm>
          <a:prstGeom prst="rect">
            <a:avLst/>
          </a:prstGeom>
          <a:noFill/>
          <a:ln/>
        </p:spPr>
        <p:txBody>
          <a:bodyPr wrap="square" lIns="25400" tIns="25400" rIns="25400" bIns="2540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Tables</a:t>
            </a:r>
            <a:br>
              <a:rPr lang="en-US" sz="850" b="1" dirty="0">
                <a:solidFill>
                  <a:srgbClr val="FFFFFF"/>
                </a:solidFill>
                <a:latin typeface="Calibri" pitchFamily="34" charset="0"/>
                <a:ea typeface="Calibri" pitchFamily="34" charset="-122"/>
                <a:cs typeface="Calibri" pitchFamily="34" charset="-120"/>
              </a:rPr>
            </a:br>
            <a:r>
              <a:rPr lang="en-US" sz="850" b="1" dirty="0">
                <a:solidFill>
                  <a:srgbClr val="FFFFFF"/>
                </a:solidFill>
                <a:latin typeface="Calibri" pitchFamily="34" charset="0"/>
                <a:ea typeface="Calibri" pitchFamily="34" charset="-122"/>
                <a:cs typeface="Calibri" pitchFamily="34" charset="-120"/>
              </a:rPr>
              <a:t>de </a:t>
            </a:r>
            <a:r>
              <a:rPr lang="en-US" sz="850" b="1" dirty="0" err="1">
                <a:solidFill>
                  <a:srgbClr val="FFFFFF"/>
                </a:solidFill>
                <a:latin typeface="Calibri" pitchFamily="34" charset="0"/>
                <a:ea typeface="Calibri" pitchFamily="34" charset="-122"/>
                <a:cs typeface="Calibri" pitchFamily="34" charset="-120"/>
              </a:rPr>
              <a:t>demain</a:t>
            </a:r>
            <a:endParaRPr lang="en-US" sz="850" b="1" dirty="0"/>
          </a:p>
        </p:txBody>
      </p:sp>
      <p:sp>
        <p:nvSpPr>
          <p:cNvPr id="78" name="Text 76"/>
          <p:cNvSpPr/>
          <p:nvPr/>
        </p:nvSpPr>
        <p:spPr>
          <a:xfrm>
            <a:off x="6400800" y="3570732"/>
            <a:ext cx="713232" cy="251460"/>
          </a:xfrm>
          <a:prstGeom prst="rect">
            <a:avLst/>
          </a:prstGeom>
          <a:noFill/>
          <a:ln/>
        </p:spPr>
        <p:txBody>
          <a:bodyPr wrap="square" lIns="0" tIns="0" rIns="0" bIns="0" rtlCol="0" anchor="ctr"/>
          <a:lstStyle/>
          <a:p>
            <a:pPr marL="0" indent="0" algn="ctr">
              <a:buNone/>
            </a:pPr>
            <a:r>
              <a:rPr lang="en-US" sz="800" b="1" dirty="0">
                <a:solidFill>
                  <a:schemeClr val="bg1"/>
                </a:solidFill>
                <a:latin typeface="Calibri" pitchFamily="34" charset="0"/>
                <a:ea typeface="Calibri" pitchFamily="34" charset="-122"/>
                <a:cs typeface="Calibri" pitchFamily="34" charset="-120"/>
              </a:rPr>
              <a:t>30'</a:t>
            </a:r>
            <a:endParaRPr lang="en-US" sz="800" dirty="0">
              <a:solidFill>
                <a:schemeClr val="bg1"/>
              </a:solidFill>
            </a:endParaRPr>
          </a:p>
        </p:txBody>
      </p:sp>
      <p:sp>
        <p:nvSpPr>
          <p:cNvPr id="79" name="Shape 77"/>
          <p:cNvSpPr/>
          <p:nvPr/>
        </p:nvSpPr>
        <p:spPr>
          <a:xfrm>
            <a:off x="6684264" y="2395728"/>
            <a:ext cx="146304" cy="146304"/>
          </a:xfrm>
          <a:prstGeom prst="ellipse">
            <a:avLst/>
          </a:prstGeom>
          <a:solidFill>
            <a:srgbClr val="FFC000"/>
          </a:solidFill>
          <a:ln w="12700">
            <a:solidFill>
              <a:srgbClr val="1A3A5F"/>
            </a:solidFill>
            <a:prstDash val="solid"/>
          </a:ln>
        </p:spPr>
        <p:txBody>
          <a:bodyPr/>
          <a:lstStyle/>
          <a:p>
            <a:endParaRPr lang="fr-FR"/>
          </a:p>
        </p:txBody>
      </p:sp>
      <p:grpSp>
        <p:nvGrpSpPr>
          <p:cNvPr id="101" name="Groupe 100">
            <a:extLst>
              <a:ext uri="{FF2B5EF4-FFF2-40B4-BE49-F238E27FC236}">
                <a16:creationId xmlns:a16="http://schemas.microsoft.com/office/drawing/2014/main" id="{E055D0C2-1A0E-F0BF-C8C1-2A18F54BC9BB}"/>
              </a:ext>
            </a:extLst>
          </p:cNvPr>
          <p:cNvGrpSpPr/>
          <p:nvPr/>
        </p:nvGrpSpPr>
        <p:grpSpPr>
          <a:xfrm>
            <a:off x="7353477" y="1115568"/>
            <a:ext cx="713232" cy="1426464"/>
            <a:chOff x="7159752" y="1115568"/>
            <a:chExt cx="713232" cy="1426464"/>
          </a:xfrm>
        </p:grpSpPr>
        <p:sp>
          <p:nvSpPr>
            <p:cNvPr id="80" name="Shape 78"/>
            <p:cNvSpPr/>
            <p:nvPr/>
          </p:nvSpPr>
          <p:spPr>
            <a:xfrm>
              <a:off x="7516368" y="2121408"/>
              <a:ext cx="0" cy="347472"/>
            </a:xfrm>
            <a:prstGeom prst="line">
              <a:avLst/>
            </a:prstGeom>
            <a:noFill/>
            <a:ln w="19050">
              <a:solidFill>
                <a:srgbClr val="1A8FB0"/>
              </a:solidFill>
              <a:prstDash val="solid"/>
            </a:ln>
          </p:spPr>
          <p:txBody>
            <a:bodyPr/>
            <a:lstStyle/>
            <a:p>
              <a:endParaRPr lang="fr-FR"/>
            </a:p>
          </p:txBody>
        </p:sp>
        <p:sp>
          <p:nvSpPr>
            <p:cNvPr id="81" name="Shape 79"/>
            <p:cNvSpPr/>
            <p:nvPr/>
          </p:nvSpPr>
          <p:spPr>
            <a:xfrm>
              <a:off x="7159752" y="1115568"/>
              <a:ext cx="713232" cy="1005840"/>
            </a:xfrm>
            <a:prstGeom prst="rect">
              <a:avLst/>
            </a:prstGeom>
            <a:solidFill>
              <a:srgbClr val="00C5C1"/>
            </a:solidFill>
            <a:ln w="12700">
              <a:solidFill>
                <a:srgbClr val="1A8FB0"/>
              </a:solidFill>
              <a:prstDash val="solid"/>
            </a:ln>
            <a:effectLst>
              <a:outerShdw blurRad="63500" dist="25400" dir="8100000" algn="bl" rotWithShape="0">
                <a:srgbClr val="000000">
                  <a:alpha val="15000"/>
                </a:srgbClr>
              </a:outerShdw>
            </a:effectLst>
          </p:spPr>
          <p:txBody>
            <a:bodyPr/>
            <a:lstStyle/>
            <a:p>
              <a:endParaRPr lang="fr-FR"/>
            </a:p>
          </p:txBody>
        </p:sp>
        <p:sp>
          <p:nvSpPr>
            <p:cNvPr id="82" name="Text 80"/>
            <p:cNvSpPr/>
            <p:nvPr/>
          </p:nvSpPr>
          <p:spPr>
            <a:xfrm>
              <a:off x="7159752" y="1115568"/>
              <a:ext cx="713232" cy="3520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19h30</a:t>
              </a:r>
              <a:endParaRPr lang="en-US" sz="900" dirty="0"/>
            </a:p>
          </p:txBody>
        </p:sp>
        <p:sp>
          <p:nvSpPr>
            <p:cNvPr id="83" name="Text 81"/>
            <p:cNvSpPr/>
            <p:nvPr/>
          </p:nvSpPr>
          <p:spPr>
            <a:xfrm>
              <a:off x="7159752" y="1467612"/>
              <a:ext cx="713232" cy="402336"/>
            </a:xfrm>
            <a:prstGeom prst="rect">
              <a:avLst/>
            </a:prstGeom>
            <a:noFill/>
            <a:ln/>
          </p:spPr>
          <p:txBody>
            <a:bodyPr wrap="square" lIns="25400" tIns="25400" rIns="25400" bIns="25400" rtlCol="0" anchor="ctr"/>
            <a:lstStyle/>
            <a:p>
              <a:pPr marL="0" indent="0" algn="ctr">
                <a:buNone/>
              </a:pPr>
              <a:r>
                <a:rPr lang="en-US" sz="850" b="1" dirty="0">
                  <a:solidFill>
                    <a:srgbClr val="18282F"/>
                  </a:solidFill>
                  <a:latin typeface="Calibri" pitchFamily="34" charset="0"/>
                  <a:ea typeface="Calibri" pitchFamily="34" charset="-122"/>
                  <a:cs typeface="Calibri" pitchFamily="34" charset="-120"/>
                </a:rPr>
                <a:t>Aquarium avec IAG:</a:t>
              </a:r>
              <a:br>
                <a:rPr lang="en-US" sz="850" b="1" dirty="0">
                  <a:solidFill>
                    <a:srgbClr val="18282F"/>
                  </a:solidFill>
                  <a:latin typeface="Calibri" pitchFamily="34" charset="0"/>
                  <a:ea typeface="Calibri" pitchFamily="34" charset="-122"/>
                  <a:cs typeface="Calibri" pitchFamily="34" charset="-120"/>
                </a:rPr>
              </a:br>
              <a:r>
                <a:rPr lang="en-US" sz="850" b="1" dirty="0">
                  <a:solidFill>
                    <a:srgbClr val="18282F"/>
                  </a:solidFill>
                  <a:latin typeface="Calibri" pitchFamily="34" charset="0"/>
                  <a:ea typeface="Calibri" pitchFamily="34" charset="-122"/>
                  <a:cs typeface="Calibri" pitchFamily="34" charset="-120"/>
                </a:rPr>
                <a:t>discussion</a:t>
              </a:r>
              <a:br>
                <a:rPr lang="en-US" sz="850" b="1" dirty="0">
                  <a:solidFill>
                    <a:srgbClr val="18282F"/>
                  </a:solidFill>
                  <a:latin typeface="Calibri" pitchFamily="34" charset="0"/>
                  <a:ea typeface="Calibri" pitchFamily="34" charset="-122"/>
                  <a:cs typeface="Calibri" pitchFamily="34" charset="-120"/>
                </a:rPr>
              </a:br>
              <a:r>
                <a:rPr lang="en-US" sz="850" b="1" dirty="0">
                  <a:solidFill>
                    <a:srgbClr val="18282F"/>
                  </a:solidFill>
                  <a:latin typeface="Calibri" pitchFamily="34" charset="0"/>
                  <a:ea typeface="Calibri" pitchFamily="34" charset="-122"/>
                  <a:cs typeface="Calibri" pitchFamily="34" charset="-120"/>
                </a:rPr>
                <a:t>observation</a:t>
              </a:r>
              <a:endParaRPr lang="en-US" sz="850" b="1" dirty="0">
                <a:solidFill>
                  <a:srgbClr val="18282F"/>
                </a:solidFill>
              </a:endParaRPr>
            </a:p>
          </p:txBody>
        </p:sp>
        <p:sp>
          <p:nvSpPr>
            <p:cNvPr id="84" name="Text 82"/>
            <p:cNvSpPr/>
            <p:nvPr/>
          </p:nvSpPr>
          <p:spPr>
            <a:xfrm>
              <a:off x="7159752" y="1869948"/>
              <a:ext cx="713232" cy="251460"/>
            </a:xfrm>
            <a:prstGeom prst="rect">
              <a:avLst/>
            </a:prstGeom>
            <a:noFill/>
            <a:ln/>
          </p:spPr>
          <p:txBody>
            <a:bodyPr wrap="square" lIns="0" tIns="0" rIns="0" bIns="0" rtlCol="0" anchor="ctr"/>
            <a:lstStyle/>
            <a:p>
              <a:pPr marL="0" indent="0" algn="ctr">
                <a:buNone/>
              </a:pPr>
              <a:r>
                <a:rPr lang="en-US" sz="800" b="1" dirty="0">
                  <a:solidFill>
                    <a:srgbClr val="18282F"/>
                  </a:solidFill>
                  <a:latin typeface="Calibri" pitchFamily="34" charset="0"/>
                  <a:ea typeface="Calibri" pitchFamily="34" charset="-122"/>
                  <a:cs typeface="Calibri" pitchFamily="34" charset="-120"/>
                </a:rPr>
                <a:t>25'</a:t>
              </a:r>
              <a:endParaRPr lang="en-US" sz="800" dirty="0">
                <a:solidFill>
                  <a:srgbClr val="18282F"/>
                </a:solidFill>
              </a:endParaRPr>
            </a:p>
          </p:txBody>
        </p:sp>
        <p:sp>
          <p:nvSpPr>
            <p:cNvPr id="85" name="Shape 83"/>
            <p:cNvSpPr/>
            <p:nvPr/>
          </p:nvSpPr>
          <p:spPr>
            <a:xfrm>
              <a:off x="7443216" y="2395728"/>
              <a:ext cx="146304" cy="146304"/>
            </a:xfrm>
            <a:prstGeom prst="ellipse">
              <a:avLst/>
            </a:prstGeom>
            <a:solidFill>
              <a:srgbClr val="00C5C1"/>
            </a:solidFill>
            <a:ln w="12700">
              <a:solidFill>
                <a:srgbClr val="1A8FB0"/>
              </a:solidFill>
              <a:prstDash val="solid"/>
            </a:ln>
          </p:spPr>
          <p:txBody>
            <a:bodyPr/>
            <a:lstStyle/>
            <a:p>
              <a:endParaRPr lang="fr-FR"/>
            </a:p>
          </p:txBody>
        </p:sp>
      </p:grpSp>
      <p:sp>
        <p:nvSpPr>
          <p:cNvPr id="90" name="Text 88"/>
          <p:cNvSpPr/>
          <p:nvPr/>
        </p:nvSpPr>
        <p:spPr>
          <a:xfrm>
            <a:off x="7918704" y="3570732"/>
            <a:ext cx="713232" cy="251460"/>
          </a:xfrm>
          <a:prstGeom prst="rect">
            <a:avLst/>
          </a:prstGeom>
          <a:noFill/>
          <a:ln/>
        </p:spPr>
        <p:txBody>
          <a:bodyPr wrap="square" lIns="0" tIns="0" rIns="0" bIns="0" rtlCol="0" anchor="ctr"/>
          <a:lstStyle/>
          <a:p>
            <a:pPr marL="0" indent="0" algn="ctr">
              <a:buNone/>
            </a:pPr>
            <a:r>
              <a:rPr lang="en-US" sz="800" b="1" dirty="0">
                <a:solidFill>
                  <a:srgbClr val="18282F"/>
                </a:solidFill>
                <a:latin typeface="Calibri" pitchFamily="34" charset="0"/>
                <a:ea typeface="Calibri" pitchFamily="34" charset="-122"/>
                <a:cs typeface="Calibri" pitchFamily="34" charset="-120"/>
              </a:rPr>
              <a:t>5'</a:t>
            </a:r>
            <a:endParaRPr lang="en-US" sz="800" dirty="0">
              <a:solidFill>
                <a:srgbClr val="18282F"/>
              </a:solidFill>
            </a:endParaRPr>
          </a:p>
        </p:txBody>
      </p:sp>
      <p:grpSp>
        <p:nvGrpSpPr>
          <p:cNvPr id="102" name="Groupe 101">
            <a:extLst>
              <a:ext uri="{FF2B5EF4-FFF2-40B4-BE49-F238E27FC236}">
                <a16:creationId xmlns:a16="http://schemas.microsoft.com/office/drawing/2014/main" id="{212AFE84-2E56-8583-4B2B-32F31169CE56}"/>
              </a:ext>
            </a:extLst>
          </p:cNvPr>
          <p:cNvGrpSpPr/>
          <p:nvPr/>
        </p:nvGrpSpPr>
        <p:grpSpPr>
          <a:xfrm>
            <a:off x="8096932" y="2395728"/>
            <a:ext cx="713232" cy="1417320"/>
            <a:chOff x="7918704" y="2395728"/>
            <a:chExt cx="713232" cy="1417320"/>
          </a:xfrm>
        </p:grpSpPr>
        <p:sp>
          <p:nvSpPr>
            <p:cNvPr id="87" name="Shape 85"/>
            <p:cNvSpPr/>
            <p:nvPr/>
          </p:nvSpPr>
          <p:spPr>
            <a:xfrm>
              <a:off x="7918704" y="2807208"/>
              <a:ext cx="713232" cy="1005840"/>
            </a:xfrm>
            <a:prstGeom prst="rect">
              <a:avLst/>
            </a:prstGeom>
            <a:solidFill>
              <a:srgbClr val="1A395F"/>
            </a:solidFill>
            <a:ln w="12700">
              <a:solidFill>
                <a:srgbClr val="E8A800"/>
              </a:solidFill>
              <a:prstDash val="solid"/>
            </a:ln>
            <a:effectLst>
              <a:outerShdw blurRad="63500" dist="25400" dir="8100000" algn="bl" rotWithShape="0">
                <a:srgbClr val="000000">
                  <a:alpha val="15000"/>
                </a:srgbClr>
              </a:outerShdw>
            </a:effectLst>
          </p:spPr>
          <p:txBody>
            <a:bodyPr/>
            <a:lstStyle/>
            <a:p>
              <a:endParaRPr lang="fr-FR">
                <a:solidFill>
                  <a:schemeClr val="bg1"/>
                </a:solidFill>
              </a:endParaRPr>
            </a:p>
          </p:txBody>
        </p:sp>
        <p:sp>
          <p:nvSpPr>
            <p:cNvPr id="86" name="Shape 84"/>
            <p:cNvSpPr/>
            <p:nvPr/>
          </p:nvSpPr>
          <p:spPr>
            <a:xfrm>
              <a:off x="8275320" y="2468880"/>
              <a:ext cx="0" cy="347472"/>
            </a:xfrm>
            <a:prstGeom prst="line">
              <a:avLst/>
            </a:prstGeom>
            <a:noFill/>
            <a:ln w="19050">
              <a:solidFill>
                <a:srgbClr val="E8A800"/>
              </a:solidFill>
              <a:prstDash val="solid"/>
            </a:ln>
          </p:spPr>
          <p:txBody>
            <a:bodyPr/>
            <a:lstStyle/>
            <a:p>
              <a:endParaRPr lang="fr-FR"/>
            </a:p>
          </p:txBody>
        </p:sp>
        <p:sp>
          <p:nvSpPr>
            <p:cNvPr id="88" name="Text 86"/>
            <p:cNvSpPr/>
            <p:nvPr/>
          </p:nvSpPr>
          <p:spPr>
            <a:xfrm>
              <a:off x="7918704" y="2816352"/>
              <a:ext cx="713232" cy="352044"/>
            </a:xfrm>
            <a:prstGeom prst="rect">
              <a:avLst/>
            </a:prstGeom>
            <a:noFill/>
            <a:ln/>
          </p:spPr>
          <p:txBody>
            <a:bodyPr wrap="square" lIns="0" tIns="0" rIns="0" bIns="0" rtlCol="0" anchor="ctr"/>
            <a:lstStyle/>
            <a:p>
              <a:pPr marL="0" indent="0" algn="ctr">
                <a:buNone/>
              </a:pPr>
              <a:r>
                <a:rPr lang="en-US" sz="900" b="1" dirty="0">
                  <a:solidFill>
                    <a:schemeClr val="bg1"/>
                  </a:solidFill>
                  <a:latin typeface="Calibri" pitchFamily="34" charset="0"/>
                  <a:ea typeface="Calibri" pitchFamily="34" charset="-122"/>
                  <a:cs typeface="Calibri" pitchFamily="34" charset="-120"/>
                </a:rPr>
                <a:t>19h55</a:t>
              </a:r>
              <a:endParaRPr lang="en-US" sz="900" dirty="0">
                <a:solidFill>
                  <a:schemeClr val="bg1"/>
                </a:solidFill>
              </a:endParaRPr>
            </a:p>
          </p:txBody>
        </p:sp>
        <p:sp>
          <p:nvSpPr>
            <p:cNvPr id="89" name="Text 87"/>
            <p:cNvSpPr/>
            <p:nvPr/>
          </p:nvSpPr>
          <p:spPr>
            <a:xfrm>
              <a:off x="7918704" y="3118298"/>
              <a:ext cx="713232" cy="502531"/>
            </a:xfrm>
            <a:prstGeom prst="rect">
              <a:avLst/>
            </a:prstGeom>
            <a:noFill/>
            <a:ln/>
          </p:spPr>
          <p:txBody>
            <a:bodyPr wrap="square" lIns="25400" tIns="25400" rIns="25400" bIns="25400" rtlCol="0" anchor="ctr"/>
            <a:lstStyle/>
            <a:p>
              <a:pPr marL="0" indent="0" algn="ctr">
                <a:buNone/>
              </a:pPr>
              <a:r>
                <a:rPr lang="en-US" sz="850" b="1" dirty="0" err="1">
                  <a:solidFill>
                    <a:schemeClr val="bg1"/>
                  </a:solidFill>
                  <a:latin typeface="Calibri" pitchFamily="34" charset="0"/>
                  <a:cs typeface="Calibri" pitchFamily="34" charset="-120"/>
                </a:rPr>
                <a:t>C’est</a:t>
              </a:r>
              <a:br>
                <a:rPr lang="en-US" sz="850" b="1" dirty="0">
                  <a:solidFill>
                    <a:schemeClr val="bg1"/>
                  </a:solidFill>
                  <a:latin typeface="Calibri" pitchFamily="34" charset="0"/>
                  <a:cs typeface="Calibri" pitchFamily="34" charset="-120"/>
                </a:rPr>
              </a:br>
              <a:r>
                <a:rPr lang="en-US" sz="850" b="1">
                  <a:solidFill>
                    <a:schemeClr val="bg1"/>
                  </a:solidFill>
                  <a:latin typeface="Calibri" pitchFamily="34" charset="0"/>
                  <a:cs typeface="Calibri" pitchFamily="34" charset="-120"/>
                </a:rPr>
                <a:t>lancé!</a:t>
              </a:r>
              <a:endParaRPr lang="en-US" sz="850" b="1" dirty="0"/>
            </a:p>
          </p:txBody>
        </p:sp>
        <p:sp>
          <p:nvSpPr>
            <p:cNvPr id="91" name="Shape 89"/>
            <p:cNvSpPr/>
            <p:nvPr/>
          </p:nvSpPr>
          <p:spPr>
            <a:xfrm>
              <a:off x="8202168" y="2395728"/>
              <a:ext cx="146304" cy="146304"/>
            </a:xfrm>
            <a:prstGeom prst="ellipse">
              <a:avLst/>
            </a:prstGeom>
            <a:solidFill>
              <a:srgbClr val="18282F"/>
            </a:solidFill>
            <a:ln w="12700">
              <a:solidFill>
                <a:srgbClr val="E8A800"/>
              </a:solidFill>
              <a:prstDash val="solid"/>
            </a:ln>
          </p:spPr>
          <p:txBody>
            <a:bodyPr/>
            <a:lstStyle/>
            <a:p>
              <a:endParaRPr lang="fr-FR"/>
            </a:p>
          </p:txBody>
        </p:sp>
      </p:grpSp>
      <p:sp>
        <p:nvSpPr>
          <p:cNvPr id="92" name="Text 90"/>
          <p:cNvSpPr/>
          <p:nvPr/>
        </p:nvSpPr>
        <p:spPr>
          <a:xfrm>
            <a:off x="457200" y="4800600"/>
            <a:ext cx="7406640" cy="256032"/>
          </a:xfrm>
          <a:prstGeom prst="rect">
            <a:avLst/>
          </a:prstGeom>
          <a:noFill/>
          <a:ln/>
        </p:spPr>
        <p:txBody>
          <a:bodyPr wrap="square" rtlCol="0" anchor="ctr"/>
          <a:lstStyle/>
          <a:p>
            <a:pPr algn="ctr"/>
            <a:r>
              <a:rPr lang="fr-CA" sz="1000" i="1" noProof="0" dirty="0">
                <a:solidFill>
                  <a:srgbClr val="18282F"/>
                </a:solidFill>
                <a:latin typeface="Calibri" pitchFamily="34" charset="0"/>
                <a:ea typeface="Calibri" pitchFamily="34" charset="-122"/>
                <a:cs typeface="Calibri" pitchFamily="34" charset="-120"/>
              </a:rPr>
              <a:t>Chaque</a:t>
            </a:r>
            <a:r>
              <a:rPr lang="en-US" sz="1000" i="1" dirty="0">
                <a:solidFill>
                  <a:srgbClr val="18282F"/>
                </a:solidFill>
                <a:latin typeface="Calibri" pitchFamily="34" charset="0"/>
                <a:ea typeface="Calibri" pitchFamily="34" charset="-122"/>
                <a:cs typeface="Calibri" pitchFamily="34" charset="-120"/>
              </a:rPr>
              <a:t> </a:t>
            </a:r>
            <a:r>
              <a:rPr lang="en-US" sz="1000" i="1" dirty="0" err="1">
                <a:solidFill>
                  <a:srgbClr val="18282F"/>
                </a:solidFill>
                <a:latin typeface="Calibri" pitchFamily="34" charset="0"/>
                <a:ea typeface="Calibri" pitchFamily="34" charset="-122"/>
                <a:cs typeface="Calibri" pitchFamily="34" charset="-120"/>
              </a:rPr>
              <a:t>personne</a:t>
            </a:r>
            <a:r>
              <a:rPr lang="en-US" sz="1000" i="1" dirty="0">
                <a:solidFill>
                  <a:srgbClr val="18282F"/>
                </a:solidFill>
                <a:latin typeface="Calibri" pitchFamily="34" charset="0"/>
                <a:ea typeface="Calibri" pitchFamily="34" charset="-122"/>
                <a:cs typeface="Calibri" pitchFamily="34" charset="-120"/>
              </a:rPr>
              <a:t> </a:t>
            </a:r>
            <a:r>
              <a:rPr lang="en-US" sz="1000" i="1" dirty="0" err="1">
                <a:solidFill>
                  <a:srgbClr val="18282F"/>
                </a:solidFill>
                <a:latin typeface="Calibri" pitchFamily="34" charset="0"/>
                <a:ea typeface="Calibri" pitchFamily="34" charset="-122"/>
                <a:cs typeface="Calibri" pitchFamily="34" charset="-120"/>
              </a:rPr>
              <a:t>participante</a:t>
            </a:r>
            <a:r>
              <a:rPr lang="en-US" sz="1000" i="1" dirty="0">
                <a:solidFill>
                  <a:srgbClr val="18282F"/>
                </a:solidFill>
                <a:latin typeface="Calibri" pitchFamily="34" charset="0"/>
                <a:ea typeface="Calibri" pitchFamily="34" charset="-122"/>
                <a:cs typeface="Calibri" pitchFamily="34" charset="-120"/>
              </a:rPr>
              <a:t> a son </a:t>
            </a:r>
            <a:r>
              <a:rPr lang="en-US" sz="1000" i="1" dirty="0" err="1">
                <a:solidFill>
                  <a:srgbClr val="18282F"/>
                </a:solidFill>
                <a:latin typeface="Calibri" pitchFamily="34" charset="0"/>
                <a:ea typeface="Calibri" pitchFamily="34" charset="-122"/>
                <a:cs typeface="Calibri" pitchFamily="34" charset="-120"/>
              </a:rPr>
              <a:t>agentivité</a:t>
            </a:r>
            <a:r>
              <a:rPr lang="en-US" sz="1000" i="1" dirty="0">
                <a:solidFill>
                  <a:srgbClr val="18282F"/>
                </a:solidFill>
                <a:latin typeface="Calibri" pitchFamily="34" charset="0"/>
                <a:ea typeface="Calibri" pitchFamily="34" charset="-122"/>
                <a:cs typeface="Calibri" pitchFamily="34" charset="-120"/>
              </a:rPr>
              <a:t> ; faites place à la </a:t>
            </a:r>
            <a:r>
              <a:rPr lang="en-US" sz="1000" i="1" dirty="0" err="1">
                <a:solidFill>
                  <a:srgbClr val="18282F"/>
                </a:solidFill>
                <a:latin typeface="Calibri" pitchFamily="34" charset="0"/>
                <a:ea typeface="Calibri" pitchFamily="34" charset="-122"/>
                <a:cs typeface="Calibri" pitchFamily="34" charset="-120"/>
              </a:rPr>
              <a:t>vôtre</a:t>
            </a:r>
            <a:r>
              <a:rPr lang="en-US" sz="1000" i="1" dirty="0">
                <a:solidFill>
                  <a:srgbClr val="18282F"/>
                </a:solidFill>
                <a:latin typeface="Calibri" pitchFamily="34" charset="0"/>
                <a:ea typeface="Calibri" pitchFamily="34" charset="-122"/>
                <a:cs typeface="Calibri" pitchFamily="34" charset="-120"/>
              </a:rPr>
              <a:t>.</a:t>
            </a:r>
            <a:endParaRPr lang="en-US" sz="1000" dirty="0">
              <a:solidFill>
                <a:srgbClr val="18282F"/>
              </a:solidFill>
            </a:endParaRPr>
          </a:p>
        </p:txBody>
      </p:sp>
      <p:sp>
        <p:nvSpPr>
          <p:cNvPr id="16" name="Text 64">
            <a:extLst>
              <a:ext uri="{FF2B5EF4-FFF2-40B4-BE49-F238E27FC236}">
                <a16:creationId xmlns:a16="http://schemas.microsoft.com/office/drawing/2014/main" id="{D0FBED9B-2F61-384F-EAF5-7E0CD8F32099}"/>
              </a:ext>
            </a:extLst>
          </p:cNvPr>
          <p:cNvSpPr/>
          <p:nvPr/>
        </p:nvSpPr>
        <p:spPr>
          <a:xfrm>
            <a:off x="189700" y="3570732"/>
            <a:ext cx="713232" cy="251460"/>
          </a:xfrm>
          <a:prstGeom prst="rect">
            <a:avLst/>
          </a:prstGeom>
          <a:noFill/>
          <a:ln/>
        </p:spPr>
        <p:txBody>
          <a:bodyPr wrap="square" lIns="0" tIns="0" rIns="0" bIns="0" rtlCol="0" anchor="ctr"/>
          <a:lstStyle/>
          <a:p>
            <a:pPr marL="0" indent="0" algn="ctr">
              <a:buNone/>
            </a:pPr>
            <a:r>
              <a:rPr lang="en-US" sz="800" b="1" dirty="0">
                <a:solidFill>
                  <a:srgbClr val="18282F"/>
                </a:solidFill>
                <a:latin typeface="Calibri" pitchFamily="34" charset="0"/>
                <a:ea typeface="Calibri" pitchFamily="34" charset="-122"/>
                <a:cs typeface="Calibri" pitchFamily="34" charset="-120"/>
              </a:rPr>
              <a:t>30’</a:t>
            </a:r>
            <a:r>
              <a:rPr lang="en-US" sz="800" b="1" dirty="0">
                <a:solidFill>
                  <a:srgbClr val="63BDCC"/>
                </a:solidFill>
                <a:latin typeface="Calibri" pitchFamily="34" charset="0"/>
                <a:ea typeface="Calibri" pitchFamily="34" charset="-122"/>
                <a:cs typeface="Calibri" pitchFamily="34" charset="-120"/>
              </a:rPr>
              <a:t>'</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00C5C1"/>
          </a:solidFill>
          <a:ln w="12700">
            <a:solidFill>
              <a:srgbClr val="1A8FB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dirty="0" err="1">
                <a:solidFill>
                  <a:schemeClr val="tx2"/>
                </a:solidFill>
                <a:latin typeface="Calibri" pitchFamily="34" charset="0"/>
                <a:ea typeface="Calibri" pitchFamily="34" charset="-122"/>
                <a:cs typeface="Calibri" pitchFamily="34" charset="-120"/>
              </a:rPr>
              <a:t>Accueil</a:t>
            </a:r>
            <a:r>
              <a:rPr lang="en-US" sz="2800" b="1" dirty="0">
                <a:solidFill>
                  <a:schemeClr val="tx2"/>
                </a:solidFill>
                <a:latin typeface="Calibri" pitchFamily="34" charset="0"/>
                <a:ea typeface="Calibri" pitchFamily="34" charset="-122"/>
                <a:cs typeface="Calibri" pitchFamily="34" charset="-120"/>
              </a:rPr>
              <a:t> et choix de </a:t>
            </a:r>
            <a:r>
              <a:rPr lang="en-US" sz="2800" b="1" dirty="0" err="1">
                <a:solidFill>
                  <a:schemeClr val="tx2"/>
                </a:solidFill>
                <a:latin typeface="Calibri" pitchFamily="34" charset="0"/>
                <a:ea typeface="Calibri" pitchFamily="34" charset="-122"/>
                <a:cs typeface="Calibri" pitchFamily="34" charset="-120"/>
              </a:rPr>
              <a:t>thème</a:t>
            </a:r>
            <a:endParaRPr lang="en-US" sz="2800" dirty="0">
              <a:solidFill>
                <a:schemeClr val="tx2"/>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a:solidFill>
                  <a:schemeClr val="tx2"/>
                </a:solidFill>
                <a:latin typeface="Calibri" pitchFamily="34" charset="0"/>
                <a:ea typeface="Calibri" pitchFamily="34" charset="-122"/>
                <a:cs typeface="Calibri" pitchFamily="34" charset="-120"/>
              </a:rPr>
              <a:t>16 h 00  ·  30 min</a:t>
            </a:r>
            <a:endParaRPr lang="en-US" sz="1400">
              <a:solidFill>
                <a:schemeClr val="tx2"/>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a:solidFill>
                  <a:schemeClr val="tx2"/>
                </a:solidFill>
                <a:latin typeface="Calibri" pitchFamily="34" charset="0"/>
                <a:ea typeface="Calibri" pitchFamily="34" charset="-122"/>
                <a:cs typeface="Calibri" pitchFamily="34" charset="-120"/>
              </a:rPr>
              <a:t>Arriver. Se retrouver. Laisser la journée derrière soi.</a:t>
            </a:r>
            <a:endParaRPr lang="en-US" sz="1300">
              <a:solidFill>
                <a:schemeClr val="tx2"/>
              </a:solidFill>
            </a:endParaRPr>
          </a:p>
        </p:txBody>
      </p:sp>
      <p:sp>
        <p:nvSpPr>
          <p:cNvPr id="8" name="Text 6"/>
          <p:cNvSpPr/>
          <p:nvPr/>
        </p:nvSpPr>
        <p:spPr>
          <a:xfrm>
            <a:off x="365760" y="1920240"/>
            <a:ext cx="4114800" cy="292608"/>
          </a:xfrm>
          <a:prstGeom prst="rect">
            <a:avLst/>
          </a:prstGeom>
          <a:noFill/>
          <a:ln/>
        </p:spPr>
        <p:txBody>
          <a:bodyPr wrap="square" rtlCol="0" anchor="ctr"/>
          <a:lstStyle/>
          <a:p>
            <a:pPr marL="0" indent="0" algn="l">
              <a:buNone/>
            </a:pPr>
            <a:r>
              <a:rPr lang="en-US" sz="1100" b="1" dirty="0" err="1">
                <a:solidFill>
                  <a:srgbClr val="18282F"/>
                </a:solidFill>
                <a:latin typeface="Calibri" pitchFamily="34" charset="0"/>
                <a:ea typeface="Calibri" pitchFamily="34" charset="-122"/>
                <a:cs typeface="Calibri" pitchFamily="34" charset="-120"/>
              </a:rPr>
              <a:t>L’élan</a:t>
            </a:r>
            <a:r>
              <a:rPr lang="en-US" sz="1100" b="1" dirty="0">
                <a:solidFill>
                  <a:srgbClr val="18282F"/>
                </a:solidFill>
                <a:latin typeface="Calibri" pitchFamily="34" charset="0"/>
                <a:ea typeface="Calibri" pitchFamily="34" charset="-122"/>
                <a:cs typeface="Calibri" pitchFamily="34" charset="-120"/>
              </a:rPr>
              <a:t> </a:t>
            </a:r>
            <a:r>
              <a:rPr lang="en-US" sz="1100" b="1" dirty="0" err="1">
                <a:solidFill>
                  <a:srgbClr val="18282F"/>
                </a:solidFill>
                <a:latin typeface="Calibri" pitchFamily="34" charset="0"/>
                <a:ea typeface="Calibri" pitchFamily="34" charset="-122"/>
                <a:cs typeface="Calibri" pitchFamily="34" charset="-120"/>
              </a:rPr>
              <a:t>collectif</a:t>
            </a:r>
            <a:endParaRPr lang="en-US" sz="1100" dirty="0">
              <a:solidFill>
                <a:srgbClr val="18282F"/>
              </a:solidFill>
            </a:endParaRPr>
          </a:p>
        </p:txBody>
      </p:sp>
      <p:sp>
        <p:nvSpPr>
          <p:cNvPr id="9" name="Shape 7"/>
          <p:cNvSpPr/>
          <p:nvPr/>
        </p:nvSpPr>
        <p:spPr>
          <a:xfrm>
            <a:off x="365760" y="2212848"/>
            <a:ext cx="3931920" cy="0"/>
          </a:xfrm>
          <a:prstGeom prst="line">
            <a:avLst/>
          </a:prstGeom>
          <a:noFill/>
          <a:ln w="12700">
            <a:solidFill>
              <a:srgbClr val="1A8FB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marL="0" indent="0" algn="l">
              <a:lnSpc>
                <a:spcPct val="120000"/>
              </a:lnSpc>
              <a:buNone/>
            </a:pPr>
            <a:r>
              <a:rPr lang="en-US" sz="1150" dirty="0" err="1">
                <a:solidFill>
                  <a:srgbClr val="18282F"/>
                </a:solidFill>
                <a:latin typeface="Calibri" pitchFamily="34" charset="0"/>
                <a:ea typeface="Calibri" pitchFamily="34" charset="-122"/>
                <a:cs typeface="Calibri" pitchFamily="34" charset="-120"/>
              </a:rPr>
              <a:t>Créez</a:t>
            </a:r>
            <a:r>
              <a:rPr lang="en-US" sz="1150" dirty="0">
                <a:solidFill>
                  <a:srgbClr val="18282F"/>
                </a:solidFill>
                <a:latin typeface="Calibri" pitchFamily="34" charset="0"/>
                <a:ea typeface="Calibri" pitchFamily="34" charset="-122"/>
                <a:cs typeface="Calibri" pitchFamily="34" charset="-120"/>
              </a:rPr>
              <a:t> </a:t>
            </a:r>
            <a:r>
              <a:rPr lang="en-US" sz="1150" dirty="0" err="1">
                <a:solidFill>
                  <a:srgbClr val="18282F"/>
                </a:solidFill>
                <a:latin typeface="Calibri" pitchFamily="34" charset="0"/>
                <a:ea typeface="Calibri" pitchFamily="34" charset="-122"/>
                <a:cs typeface="Calibri" pitchFamily="34" charset="-120"/>
              </a:rPr>
              <a:t>l’ambiance</a:t>
            </a:r>
            <a:endParaRPr lang="en-US" sz="1150" dirty="0">
              <a:solidFill>
                <a:srgbClr val="18282F"/>
              </a:solidFill>
              <a:latin typeface="Calibri" pitchFamily="34" charset="0"/>
              <a:ea typeface="Calibri" pitchFamily="34" charset="-122"/>
              <a:cs typeface="Calibri" pitchFamily="34" charset="-120"/>
            </a:endParaRPr>
          </a:p>
          <a:p>
            <a:pPr algn="just">
              <a:lnSpc>
                <a:spcPct val="120000"/>
              </a:lnSpc>
            </a:pPr>
            <a:endParaRPr lang="fr-CA" sz="1150" dirty="0">
              <a:solidFill>
                <a:srgbClr val="333333"/>
              </a:solidFill>
              <a:latin typeface="Calibri" pitchFamily="34" charset="0"/>
              <a:ea typeface="Calibri" pitchFamily="34" charset="-122"/>
              <a:cs typeface="Calibri" pitchFamily="34" charset="-120"/>
            </a:endParaRPr>
          </a:p>
          <a:p>
            <a:pPr algn="just">
              <a:lnSpc>
                <a:spcPct val="120000"/>
              </a:lnSpc>
            </a:pPr>
            <a:r>
              <a:rPr lang="fr-CA" sz="1150" dirty="0">
                <a:solidFill>
                  <a:srgbClr val="333333"/>
                </a:solidFill>
                <a:latin typeface="Calibri" pitchFamily="34" charset="0"/>
                <a:ea typeface="Calibri" pitchFamily="34" charset="-122"/>
                <a:cs typeface="Calibri" pitchFamily="34" charset="-120"/>
              </a:rPr>
              <a:t>Choisissez votre thème. </a:t>
            </a:r>
          </a:p>
          <a:p>
            <a:pPr algn="just">
              <a:lnSpc>
                <a:spcPct val="120000"/>
              </a:lnSpc>
            </a:pPr>
            <a:r>
              <a:rPr lang="fr-CA" sz="1150" dirty="0">
                <a:solidFill>
                  <a:srgbClr val="333333"/>
                </a:solidFill>
                <a:latin typeface="Calibri" pitchFamily="34" charset="0"/>
                <a:ea typeface="Calibri" pitchFamily="34" charset="-122"/>
                <a:cs typeface="Calibri" pitchFamily="34" charset="-120"/>
              </a:rPr>
              <a:t>Des billets numérotés de 1 à 8 seront disponibles, un numéro par billet. Chaque </a:t>
            </a:r>
            <a:r>
              <a:rPr lang="fr-CA" sz="1150" dirty="0">
                <a:solidFill>
                  <a:schemeClr val="tx2"/>
                </a:solidFill>
                <a:latin typeface="Calibri" pitchFamily="34" charset="0"/>
                <a:ea typeface="Calibri" pitchFamily="34" charset="-122"/>
                <a:cs typeface="Calibri" pitchFamily="34" charset="-120"/>
              </a:rPr>
              <a:t>chiffre</a:t>
            </a:r>
            <a:r>
              <a:rPr lang="fr-CA" sz="1150" dirty="0">
                <a:solidFill>
                  <a:srgbClr val="333333"/>
                </a:solidFill>
                <a:latin typeface="Calibri" pitchFamily="34" charset="0"/>
                <a:ea typeface="Calibri" pitchFamily="34" charset="-122"/>
                <a:cs typeface="Calibri" pitchFamily="34" charset="-120"/>
              </a:rPr>
              <a:t> correspond à une table thématique. Lorsque tous les billets d’un numéro auront été pris, la table sera complète : il faudra alors en choisir une autre. </a:t>
            </a:r>
          </a:p>
          <a:p>
            <a:pPr marL="0" indent="0" algn="l">
              <a:lnSpc>
                <a:spcPct val="120000"/>
              </a:lnSpc>
              <a:buNone/>
            </a:pPr>
            <a:endParaRPr lang="en-US" sz="1150" dirty="0">
              <a:solidFill>
                <a:srgbClr val="18282F"/>
              </a:solidFill>
              <a:latin typeface="Calibri" pitchFamily="34" charset="0"/>
              <a:ea typeface="Calibri" pitchFamily="34" charset="-122"/>
              <a:cs typeface="Calibri" pitchFamily="34" charset="-120"/>
            </a:endParaRPr>
          </a:p>
          <a:p>
            <a:pPr marL="0" indent="0" algn="l">
              <a:lnSpc>
                <a:spcPct val="120000"/>
              </a:lnSpc>
              <a:buNone/>
            </a:pPr>
            <a:endParaRPr lang="en-US" sz="1150" dirty="0">
              <a:solidFill>
                <a:srgbClr val="18282F"/>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dirty="0" err="1">
                <a:solidFill>
                  <a:srgbClr val="1A3A5F"/>
                </a:solidFill>
                <a:latin typeface="Calibri" pitchFamily="34" charset="0"/>
                <a:ea typeface="Calibri" pitchFamily="34" charset="-122"/>
                <a:cs typeface="Calibri" pitchFamily="34" charset="-120"/>
              </a:rPr>
              <a:t>Votre</a:t>
            </a:r>
            <a:r>
              <a:rPr lang="en-US" sz="1100" b="1" dirty="0">
                <a:solidFill>
                  <a:srgbClr val="1A3A5F"/>
                </a:solidFill>
                <a:latin typeface="Calibri" pitchFamily="34" charset="0"/>
                <a:ea typeface="Calibri" pitchFamily="34" charset="-122"/>
                <a:cs typeface="Calibri" pitchFamily="34" charset="-120"/>
              </a:rPr>
              <a:t> </a:t>
            </a:r>
            <a:r>
              <a:rPr lang="en-US" sz="1100" b="1" dirty="0">
                <a:solidFill>
                  <a:schemeClr val="tx2"/>
                </a:solidFill>
                <a:latin typeface="Calibri" pitchFamily="34" charset="0"/>
                <a:ea typeface="Calibri" pitchFamily="34" charset="-122"/>
                <a:cs typeface="Calibri" pitchFamily="34" charset="-120"/>
              </a:rPr>
              <a:t>contribution</a:t>
            </a:r>
            <a:endParaRPr lang="en-US" sz="1100" dirty="0">
              <a:solidFill>
                <a:schemeClr val="tx2"/>
              </a:solidFill>
            </a:endParaRPr>
          </a:p>
        </p:txBody>
      </p:sp>
      <p:sp>
        <p:nvSpPr>
          <p:cNvPr id="12" name="Shape 10"/>
          <p:cNvSpPr/>
          <p:nvPr/>
        </p:nvSpPr>
        <p:spPr>
          <a:xfrm>
            <a:off x="4754880" y="2212848"/>
            <a:ext cx="3931920" cy="0"/>
          </a:xfrm>
          <a:prstGeom prst="line">
            <a:avLst/>
          </a:prstGeom>
          <a:noFill/>
          <a:ln w="12700">
            <a:solidFill>
              <a:srgbClr val="1A8FB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1A8FB0">
              <a:alpha val="12000"/>
            </a:srgbClr>
          </a:solidFill>
          <a:ln w="9525">
            <a:solidFill>
              <a:srgbClr val="1A8FB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marL="0" indent="0" algn="ctr">
              <a:lnSpc>
                <a:spcPct val="125000"/>
              </a:lnSpc>
              <a:buNone/>
            </a:pPr>
            <a:r>
              <a:rPr lang="fr-CA" sz="1300" b="1" i="1" noProof="0" dirty="0">
                <a:solidFill>
                  <a:schemeClr val="tx2"/>
                </a:solidFill>
                <a:latin typeface="Calibri" pitchFamily="34" charset="0"/>
                <a:ea typeface="Calibri" pitchFamily="34" charset="-122"/>
                <a:cs typeface="Calibri" pitchFamily="34" charset="-120"/>
              </a:rPr>
              <a:t>Venez à votre rythme. </a:t>
            </a:r>
          </a:p>
          <a:p>
            <a:pPr marL="0" indent="0" algn="ctr">
              <a:lnSpc>
                <a:spcPct val="125000"/>
              </a:lnSpc>
              <a:buNone/>
            </a:pPr>
            <a:r>
              <a:rPr lang="fr-CA" sz="1300" b="1" i="1" noProof="0" dirty="0">
                <a:solidFill>
                  <a:schemeClr val="tx2"/>
                </a:solidFill>
                <a:latin typeface="Calibri" pitchFamily="34" charset="0"/>
                <a:ea typeface="Calibri" pitchFamily="34" charset="-122"/>
                <a:cs typeface="Calibri" pitchFamily="34" charset="-120"/>
              </a:rPr>
              <a:t>Retrouvez des collègues. </a:t>
            </a:r>
          </a:p>
          <a:p>
            <a:pPr marL="0" indent="0" algn="ctr">
              <a:lnSpc>
                <a:spcPct val="125000"/>
              </a:lnSpc>
              <a:buNone/>
            </a:pPr>
            <a:r>
              <a:rPr lang="fr-CA" sz="1300" b="1" i="1" noProof="0" dirty="0">
                <a:solidFill>
                  <a:schemeClr val="tx2"/>
                </a:solidFill>
                <a:latin typeface="Calibri" pitchFamily="34" charset="0"/>
                <a:ea typeface="Calibri" pitchFamily="34" charset="-122"/>
                <a:cs typeface="Calibri" pitchFamily="34" charset="-120"/>
              </a:rPr>
              <a:t>Rencontrez qui est là.</a:t>
            </a:r>
            <a:endParaRPr lang="fr-CA" sz="1300" noProof="0" dirty="0">
              <a:solidFill>
                <a:schemeClr val="tx2"/>
              </a:solidFill>
            </a:endParaRPr>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1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FFC000"/>
          </a:solidFill>
          <a:ln w="12700">
            <a:solidFill>
              <a:srgbClr val="E8A80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a:solidFill>
                  <a:schemeClr val="tx2"/>
                </a:solidFill>
                <a:latin typeface="Calibri" pitchFamily="34" charset="0"/>
                <a:ea typeface="Calibri" pitchFamily="34" charset="-122"/>
                <a:cs typeface="Calibri" pitchFamily="34" charset="-120"/>
              </a:rPr>
              <a:t>Deux mots de bienvenue</a:t>
            </a:r>
            <a:endParaRPr lang="en-US" sz="2800">
              <a:solidFill>
                <a:schemeClr val="tx2"/>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a:solidFill>
                  <a:schemeClr val="tx2"/>
                </a:solidFill>
                <a:latin typeface="Calibri" pitchFamily="34" charset="0"/>
                <a:ea typeface="Calibri" pitchFamily="34" charset="-122"/>
                <a:cs typeface="Calibri" pitchFamily="34" charset="-120"/>
              </a:rPr>
              <a:t>16 h 30  ·  5 min</a:t>
            </a:r>
            <a:endParaRPr lang="en-US" sz="1400">
              <a:solidFill>
                <a:schemeClr val="tx2"/>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r>
              <a:rPr lang="en-US" sz="1300" b="1" i="1">
                <a:solidFill>
                  <a:schemeClr val="tx2"/>
                </a:solidFill>
                <a:latin typeface="Calibri" pitchFamily="34" charset="0"/>
                <a:ea typeface="Calibri" pitchFamily="34" charset="-122"/>
                <a:cs typeface="Calibri" pitchFamily="34" charset="-120"/>
              </a:rPr>
              <a:t>En deux mots, </a:t>
            </a:r>
            <a:r>
              <a:rPr lang="en-US" sz="1300" b="1" i="1" err="1">
                <a:solidFill>
                  <a:schemeClr val="tx2"/>
                </a:solidFill>
                <a:latin typeface="Calibri" pitchFamily="34" charset="0"/>
                <a:ea typeface="Calibri" pitchFamily="34" charset="-122"/>
                <a:cs typeface="Calibri" pitchFamily="34" charset="-120"/>
              </a:rPr>
              <a:t>cette</a:t>
            </a:r>
            <a:r>
              <a:rPr lang="en-US" sz="1300" b="1" i="1">
                <a:solidFill>
                  <a:schemeClr val="tx2"/>
                </a:solidFill>
                <a:latin typeface="Calibri" pitchFamily="34" charset="0"/>
                <a:ea typeface="Calibri" pitchFamily="34" charset="-122"/>
                <a:cs typeface="Calibri" pitchFamily="34" charset="-120"/>
              </a:rPr>
              <a:t> </a:t>
            </a:r>
            <a:r>
              <a:rPr lang="en-US" sz="1300" b="1" i="1" err="1">
                <a:solidFill>
                  <a:schemeClr val="tx2"/>
                </a:solidFill>
                <a:latin typeface="Calibri" pitchFamily="34" charset="0"/>
                <a:ea typeface="Calibri" pitchFamily="34" charset="-122"/>
                <a:cs typeface="Calibri" pitchFamily="34" charset="-120"/>
              </a:rPr>
              <a:t>activité</a:t>
            </a:r>
            <a:r>
              <a:rPr lang="en-US" sz="1300" b="1" i="1">
                <a:solidFill>
                  <a:schemeClr val="tx2"/>
                </a:solidFill>
                <a:latin typeface="Calibri" pitchFamily="34" charset="0"/>
                <a:ea typeface="Calibri" pitchFamily="34" charset="-122"/>
                <a:cs typeface="Calibri" pitchFamily="34" charset="-120"/>
              </a:rPr>
              <a:t>.</a:t>
            </a:r>
            <a:endParaRPr lang="en-US" sz="1300">
              <a:solidFill>
                <a:schemeClr val="tx2"/>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E8A80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a:lnSpc>
                <a:spcPct val="120000"/>
              </a:lnSpc>
            </a:pPr>
            <a:r>
              <a:rPr lang="en-US" sz="1150" dirty="0" err="1">
                <a:solidFill>
                  <a:schemeClr val="tx2"/>
                </a:solidFill>
                <a:latin typeface="Calibri" pitchFamily="34" charset="0"/>
                <a:ea typeface="Calibri" pitchFamily="34" charset="-122"/>
                <a:cs typeface="Calibri" pitchFamily="34" charset="-120"/>
              </a:rPr>
              <a:t>L'équipe</a:t>
            </a:r>
            <a:r>
              <a:rPr lang="en-US" sz="1150" dirty="0">
                <a:solidFill>
                  <a:schemeClr val="tx2"/>
                </a:solidFill>
                <a:latin typeface="Calibri" pitchFamily="34" charset="0"/>
                <a:ea typeface="Calibri" pitchFamily="34" charset="-122"/>
                <a:cs typeface="Calibri" pitchFamily="34" charset="-120"/>
              </a:rPr>
              <a:t> ICI-PRS et le CRIRES vous </a:t>
            </a:r>
            <a:r>
              <a:rPr lang="en-US" sz="1150" dirty="0" err="1">
                <a:solidFill>
                  <a:schemeClr val="tx2"/>
                </a:solidFill>
                <a:latin typeface="Calibri" pitchFamily="34" charset="0"/>
                <a:ea typeface="Calibri" pitchFamily="34" charset="-122"/>
                <a:cs typeface="Calibri" pitchFamily="34" charset="-120"/>
              </a:rPr>
              <a:t>accueillent</a:t>
            </a:r>
            <a:r>
              <a:rPr lang="en-US" sz="1150" dirty="0">
                <a:solidFill>
                  <a:schemeClr val="tx2"/>
                </a:solidFill>
                <a:latin typeface="Calibri" pitchFamily="34" charset="0"/>
                <a:ea typeface="Calibri" pitchFamily="34" charset="-122"/>
                <a:cs typeface="Calibri" pitchFamily="34" charset="-120"/>
              </a:rPr>
              <a:t>.</a:t>
            </a: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E8A80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E8A800">
              <a:alpha val="12000"/>
            </a:srgbClr>
          </a:solidFill>
          <a:ln w="9525">
            <a:solidFill>
              <a:srgbClr val="E8A80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marL="0" indent="0" algn="ctr">
              <a:lnSpc>
                <a:spcPct val="125000"/>
              </a:lnSpc>
              <a:buNone/>
            </a:pPr>
            <a:r>
              <a:rPr lang="en-US" sz="1300" b="1" i="1" dirty="0">
                <a:solidFill>
                  <a:srgbClr val="102944"/>
                </a:solidFill>
                <a:latin typeface="Calibri" pitchFamily="34" charset="0"/>
                <a:ea typeface="Calibri" pitchFamily="34" charset="-122"/>
                <a:cs typeface="Calibri" pitchFamily="34" charset="-120"/>
              </a:rPr>
              <a:t>Quels deux mots </a:t>
            </a:r>
            <a:r>
              <a:rPr lang="en-US" sz="1300" b="1" i="1" dirty="0" err="1">
                <a:solidFill>
                  <a:srgbClr val="102944"/>
                </a:solidFill>
                <a:latin typeface="Calibri" pitchFamily="34" charset="0"/>
                <a:ea typeface="Calibri" pitchFamily="34" charset="-122"/>
                <a:cs typeface="Calibri" pitchFamily="34" charset="-120"/>
              </a:rPr>
              <a:t>selon</a:t>
            </a:r>
            <a:r>
              <a:rPr lang="en-US" sz="1300" b="1" i="1" dirty="0">
                <a:solidFill>
                  <a:srgbClr val="102944"/>
                </a:solidFill>
                <a:latin typeface="Calibri" pitchFamily="34" charset="0"/>
                <a:ea typeface="Calibri" pitchFamily="34" charset="-122"/>
                <a:cs typeface="Calibri" pitchFamily="34" charset="-120"/>
              </a:rPr>
              <a:t> vous ?</a:t>
            </a:r>
            <a:endParaRPr lang="en-US" sz="1300" dirty="0"/>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2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00C5C1"/>
          </a:solidFill>
          <a:ln w="12700">
            <a:solidFill>
              <a:srgbClr val="1A8FB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a:solidFill>
                  <a:schemeClr val="tx2"/>
                </a:solidFill>
                <a:latin typeface="Calibri" pitchFamily="34" charset="0"/>
                <a:ea typeface="Calibri" pitchFamily="34" charset="-122"/>
                <a:cs typeface="Calibri" pitchFamily="34" charset="-120"/>
              </a:rPr>
              <a:t>Mise au diapason</a:t>
            </a:r>
            <a:endParaRPr lang="en-US" sz="2800">
              <a:solidFill>
                <a:schemeClr val="tx2"/>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a:solidFill>
                  <a:schemeClr val="tx2"/>
                </a:solidFill>
                <a:latin typeface="Calibri" pitchFamily="34" charset="0"/>
                <a:ea typeface="Calibri" pitchFamily="34" charset="-122"/>
                <a:cs typeface="Calibri" pitchFamily="34" charset="-120"/>
              </a:rPr>
              <a:t>16 h 35  ·  5 min</a:t>
            </a:r>
            <a:endParaRPr lang="en-US" sz="1400">
              <a:solidFill>
                <a:schemeClr val="tx2"/>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a:solidFill>
                  <a:schemeClr val="tx2"/>
                </a:solidFill>
                <a:latin typeface="Calibri" pitchFamily="34" charset="0"/>
                <a:ea typeface="Calibri" pitchFamily="34" charset="-122"/>
                <a:cs typeface="Calibri" pitchFamily="34" charset="-120"/>
              </a:rPr>
              <a:t>Se mettre sur la même longueur d'onde. </a:t>
            </a:r>
            <a:endParaRPr lang="en-US" sz="1300">
              <a:solidFill>
                <a:schemeClr val="tx2"/>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chemeClr val="tx2"/>
                </a:solidFill>
                <a:latin typeface="Calibri" pitchFamily="34" charset="0"/>
                <a:ea typeface="Calibri" pitchFamily="34" charset="-122"/>
                <a:cs typeface="Calibri" pitchFamily="34" charset="-120"/>
              </a:rPr>
              <a:t>L’élan</a:t>
            </a:r>
            <a:r>
              <a:rPr lang="en-US" sz="1100" b="1">
                <a:solidFill>
                  <a:schemeClr val="tx2"/>
                </a:solidFill>
                <a:latin typeface="Calibri" pitchFamily="34" charset="0"/>
                <a:ea typeface="Calibri" pitchFamily="34" charset="-122"/>
                <a:cs typeface="Calibri" pitchFamily="34" charset="-120"/>
              </a:rPr>
              <a:t> </a:t>
            </a:r>
            <a:r>
              <a:rPr lang="en-US" sz="1100" b="1" err="1">
                <a:solidFill>
                  <a:schemeClr val="tx2"/>
                </a:solidFill>
                <a:latin typeface="Calibri" pitchFamily="34" charset="0"/>
                <a:ea typeface="Calibri" pitchFamily="34" charset="-122"/>
                <a:cs typeface="Calibri" pitchFamily="34" charset="-120"/>
              </a:rPr>
              <a:t>collectif</a:t>
            </a:r>
            <a:endParaRPr lang="en-US" sz="1100">
              <a:solidFill>
                <a:schemeClr val="tx2"/>
              </a:solidFill>
            </a:endParaRPr>
          </a:p>
        </p:txBody>
      </p:sp>
      <p:sp>
        <p:nvSpPr>
          <p:cNvPr id="9" name="Shape 7"/>
          <p:cNvSpPr/>
          <p:nvPr/>
        </p:nvSpPr>
        <p:spPr>
          <a:xfrm>
            <a:off x="365760" y="2212848"/>
            <a:ext cx="3931920" cy="0"/>
          </a:xfrm>
          <a:prstGeom prst="line">
            <a:avLst/>
          </a:prstGeom>
          <a:noFill/>
          <a:ln w="12700">
            <a:solidFill>
              <a:srgbClr val="1A8FB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a:lnSpc>
                <a:spcPct val="120000"/>
              </a:lnSpc>
            </a:pPr>
            <a:r>
              <a:rPr lang="en-US" sz="1150" dirty="0">
                <a:solidFill>
                  <a:srgbClr val="18282F"/>
                </a:solidFill>
                <a:latin typeface="Calibri" pitchFamily="34" charset="0"/>
                <a:ea typeface="Calibri" pitchFamily="34" charset="-122"/>
                <a:cs typeface="Calibri" pitchFamily="34" charset="-120"/>
              </a:rPr>
              <a:t>On </a:t>
            </a:r>
            <a:r>
              <a:rPr lang="en-US" sz="1150" dirty="0" err="1">
                <a:solidFill>
                  <a:srgbClr val="18282F"/>
                </a:solidFill>
                <a:latin typeface="Calibri" pitchFamily="34" charset="0"/>
                <a:ea typeface="Calibri" pitchFamily="34" charset="-122"/>
                <a:cs typeface="Calibri" pitchFamily="34" charset="-120"/>
              </a:rPr>
              <a:t>retient</a:t>
            </a:r>
            <a:r>
              <a:rPr lang="en-US" sz="1150" dirty="0">
                <a:solidFill>
                  <a:srgbClr val="18282F"/>
                </a:solidFill>
                <a:latin typeface="Calibri" pitchFamily="34" charset="0"/>
                <a:ea typeface="Calibri" pitchFamily="34" charset="-122"/>
                <a:cs typeface="Calibri" pitchFamily="34" charset="-120"/>
              </a:rPr>
              <a:t> un son…</a:t>
            </a:r>
          </a:p>
          <a:p>
            <a:pPr>
              <a:lnSpc>
                <a:spcPct val="120000"/>
              </a:lnSpc>
            </a:pPr>
            <a:r>
              <a:rPr lang="en-US" sz="1150" dirty="0">
                <a:solidFill>
                  <a:srgbClr val="18282F"/>
                </a:solidFill>
                <a:latin typeface="Calibri" pitchFamily="34" charset="0"/>
                <a:ea typeface="Calibri" pitchFamily="34" charset="-122"/>
                <a:cs typeface="Calibri" pitchFamily="34" charset="-120"/>
              </a:rPr>
              <a:t>On </a:t>
            </a:r>
            <a:r>
              <a:rPr lang="en-US" sz="1150" dirty="0" err="1">
                <a:solidFill>
                  <a:srgbClr val="18282F"/>
                </a:solidFill>
                <a:latin typeface="Calibri" pitchFamily="34" charset="0"/>
                <a:ea typeface="Calibri" pitchFamily="34" charset="-122"/>
                <a:cs typeface="Calibri" pitchFamily="34" charset="-120"/>
              </a:rPr>
              <a:t>écoute</a:t>
            </a:r>
            <a:r>
              <a:rPr lang="en-US" sz="1150" dirty="0">
                <a:solidFill>
                  <a:srgbClr val="18282F"/>
                </a:solidFill>
                <a:latin typeface="Calibri" pitchFamily="34" charset="0"/>
                <a:ea typeface="Calibri" pitchFamily="34" charset="-122"/>
                <a:cs typeface="Calibri" pitchFamily="34" charset="-120"/>
              </a:rPr>
              <a:t>, on </a:t>
            </a:r>
            <a:r>
              <a:rPr lang="en-US" sz="1150" dirty="0" err="1">
                <a:solidFill>
                  <a:srgbClr val="18282F"/>
                </a:solidFill>
                <a:latin typeface="Calibri" pitchFamily="34" charset="0"/>
                <a:ea typeface="Calibri" pitchFamily="34" charset="-122"/>
                <a:cs typeface="Calibri" pitchFamily="34" charset="-120"/>
              </a:rPr>
              <a:t>émet</a:t>
            </a:r>
            <a:r>
              <a:rPr lang="en-US" sz="1150" dirty="0">
                <a:solidFill>
                  <a:srgbClr val="18282F"/>
                </a:solidFill>
                <a:latin typeface="Calibri" pitchFamily="34" charset="0"/>
                <a:ea typeface="Calibri" pitchFamily="34" charset="-122"/>
                <a:cs typeface="Calibri" pitchFamily="34" charset="-120"/>
              </a:rPr>
              <a:t> le son et on </a:t>
            </a:r>
            <a:r>
              <a:rPr lang="en-US" sz="1150" dirty="0" err="1">
                <a:solidFill>
                  <a:srgbClr val="18282F"/>
                </a:solidFill>
                <a:latin typeface="Calibri" pitchFamily="34" charset="0"/>
                <a:ea typeface="Calibri" pitchFamily="34" charset="-122"/>
                <a:cs typeface="Calibri" pitchFamily="34" charset="-120"/>
              </a:rPr>
              <a:t>s’ajuste</a:t>
            </a:r>
            <a:r>
              <a:rPr lang="en-US" sz="1150" dirty="0">
                <a:solidFill>
                  <a:srgbClr val="18282F"/>
                </a:solidFill>
                <a:latin typeface="Calibri" pitchFamily="34" charset="0"/>
                <a:ea typeface="Calibri" pitchFamily="34" charset="-122"/>
                <a:cs typeface="Calibri" pitchFamily="34" charset="-120"/>
              </a:rPr>
              <a:t> à la note ensemble</a:t>
            </a:r>
          </a:p>
          <a:p>
            <a:pPr>
              <a:lnSpc>
                <a:spcPct val="120000"/>
              </a:lnSpc>
            </a:pPr>
            <a:r>
              <a:rPr lang="en-US" sz="1150" dirty="0">
                <a:solidFill>
                  <a:srgbClr val="18282F"/>
                </a:solidFill>
                <a:latin typeface="Calibri" pitchFamily="34" charset="0"/>
                <a:ea typeface="Calibri" pitchFamily="34" charset="-122"/>
                <a:cs typeface="Calibri" pitchFamily="34" charset="-120"/>
              </a:rPr>
              <a:t> </a:t>
            </a:r>
            <a:br>
              <a:rPr lang="en-US" sz="1150" dirty="0">
                <a:solidFill>
                  <a:schemeClr val="tx2"/>
                </a:solidFill>
                <a:latin typeface="Calibri" pitchFamily="34" charset="0"/>
                <a:ea typeface="Calibri" pitchFamily="34" charset="-122"/>
                <a:cs typeface="Calibri" pitchFamily="34" charset="-120"/>
              </a:rPr>
            </a:br>
            <a:endParaRPr lang="en-US" sz="1150" dirty="0">
              <a:solidFill>
                <a:schemeClr val="tx2"/>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1A8FB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1A8FB0">
              <a:alpha val="12000"/>
            </a:srgbClr>
          </a:solidFill>
          <a:ln w="9525">
            <a:solidFill>
              <a:srgbClr val="1A8FB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algn="ctr">
              <a:lnSpc>
                <a:spcPct val="125000"/>
              </a:lnSpc>
            </a:pPr>
            <a:r>
              <a:rPr lang="en-US" sz="1300" b="1" i="1" dirty="0">
                <a:solidFill>
                  <a:schemeClr val="tx2"/>
                </a:solidFill>
                <a:latin typeface="Calibri" pitchFamily="34" charset="0"/>
                <a:ea typeface="Calibri" pitchFamily="34" charset="-122"/>
                <a:cs typeface="Calibri" pitchFamily="34" charset="-120"/>
              </a:rPr>
              <a:t>Vous laissez le son </a:t>
            </a:r>
            <a:r>
              <a:rPr lang="en-US" sz="1300" b="1" i="1" dirty="0" err="1">
                <a:solidFill>
                  <a:schemeClr val="tx2"/>
                </a:solidFill>
                <a:latin typeface="Calibri" pitchFamily="34" charset="0"/>
                <a:ea typeface="Calibri" pitchFamily="34" charset="-122"/>
                <a:cs typeface="Calibri" pitchFamily="34" charset="-120"/>
              </a:rPr>
              <a:t>résonner</a:t>
            </a:r>
            <a:r>
              <a:rPr lang="en-US" sz="1300" b="1" i="1" dirty="0">
                <a:solidFill>
                  <a:schemeClr val="tx2"/>
                </a:solidFill>
                <a:latin typeface="Calibri" pitchFamily="34" charset="0"/>
                <a:ea typeface="Calibri" pitchFamily="34" charset="-122"/>
                <a:cs typeface="Calibri" pitchFamily="34" charset="-120"/>
              </a:rPr>
              <a:t>. </a:t>
            </a:r>
          </a:p>
          <a:p>
            <a:pPr algn="ctr">
              <a:lnSpc>
                <a:spcPct val="125000"/>
              </a:lnSpc>
            </a:pPr>
            <a:r>
              <a:rPr lang="en-US" sz="1300" b="1" i="1" dirty="0">
                <a:solidFill>
                  <a:schemeClr val="tx2"/>
                </a:solidFill>
                <a:latin typeface="Calibri" pitchFamily="34" charset="0"/>
                <a:ea typeface="Calibri" pitchFamily="34" charset="-122"/>
                <a:cs typeface="Calibri" pitchFamily="34" charset="-120"/>
              </a:rPr>
              <a:t>Vous </a:t>
            </a:r>
            <a:r>
              <a:rPr lang="en-US" sz="1300" b="1" i="1" dirty="0" err="1">
                <a:solidFill>
                  <a:schemeClr val="tx2"/>
                </a:solidFill>
                <a:latin typeface="Calibri" pitchFamily="34" charset="0"/>
                <a:ea typeface="Calibri" pitchFamily="34" charset="-122"/>
                <a:cs typeface="Calibri" pitchFamily="34" charset="-120"/>
              </a:rPr>
              <a:t>n’avez</a:t>
            </a:r>
            <a:r>
              <a:rPr lang="en-US" sz="1300" b="1" i="1" dirty="0">
                <a:solidFill>
                  <a:schemeClr val="tx2"/>
                </a:solidFill>
                <a:latin typeface="Calibri" pitchFamily="34" charset="0"/>
                <a:ea typeface="Calibri" pitchFamily="34" charset="-122"/>
                <a:cs typeface="Calibri" pitchFamily="34" charset="-120"/>
              </a:rPr>
              <a:t> rien à </a:t>
            </a:r>
            <a:r>
              <a:rPr lang="en-US" sz="1300" b="1" i="1" dirty="0" err="1">
                <a:solidFill>
                  <a:schemeClr val="tx2"/>
                </a:solidFill>
                <a:latin typeface="Calibri" pitchFamily="34" charset="0"/>
                <a:ea typeface="Calibri" pitchFamily="34" charset="-122"/>
                <a:cs typeface="Calibri" pitchFamily="34" charset="-120"/>
              </a:rPr>
              <a:t>prouver</a:t>
            </a:r>
            <a:r>
              <a:rPr lang="en-US" sz="1300" b="1" i="1" dirty="0">
                <a:solidFill>
                  <a:schemeClr val="tx2"/>
                </a:solidFill>
                <a:latin typeface="Calibri" pitchFamily="34" charset="0"/>
                <a:ea typeface="Calibri" pitchFamily="34" charset="-122"/>
                <a:cs typeface="Calibri" pitchFamily="34" charset="-120"/>
              </a:rPr>
              <a:t>.</a:t>
            </a:r>
            <a:endParaRPr lang="en-US" sz="1300" dirty="0">
              <a:solidFill>
                <a:schemeClr val="tx2"/>
              </a:solidFill>
            </a:endParaRPr>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3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1A3A5F"/>
          </a:solidFill>
          <a:ln w="12700">
            <a:solidFill>
              <a:srgbClr val="1A3A5F"/>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a:solidFill>
                  <a:srgbClr val="FFFFFF"/>
                </a:solidFill>
                <a:latin typeface="Calibri" pitchFamily="34" charset="0"/>
                <a:ea typeface="Calibri" pitchFamily="34" charset="-122"/>
                <a:cs typeface="Calibri" pitchFamily="34" charset="-120"/>
              </a:rPr>
              <a:t>Pause </a:t>
            </a:r>
            <a:r>
              <a:rPr lang="en-US" sz="2800" b="1" err="1">
                <a:solidFill>
                  <a:srgbClr val="FFFFFF"/>
                </a:solidFill>
                <a:latin typeface="Calibri" pitchFamily="34" charset="0"/>
                <a:ea typeface="Calibri" pitchFamily="34" charset="-122"/>
                <a:cs typeface="Calibri" pitchFamily="34" charset="-120"/>
              </a:rPr>
              <a:t>réflexive</a:t>
            </a:r>
            <a:endParaRPr lang="en-US" sz="2800"/>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a:solidFill>
                  <a:srgbClr val="DDEEFF"/>
                </a:solidFill>
                <a:latin typeface="Calibri" pitchFamily="34" charset="0"/>
                <a:ea typeface="Calibri" pitchFamily="34" charset="-122"/>
                <a:cs typeface="Calibri" pitchFamily="34" charset="-120"/>
              </a:rPr>
              <a:t>16 h 45  ·  20 min</a:t>
            </a:r>
            <a:endParaRPr lang="en-US" sz="1400"/>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dirty="0">
                <a:solidFill>
                  <a:srgbClr val="1A3A5F"/>
                </a:solidFill>
                <a:latin typeface="Calibri" pitchFamily="34" charset="0"/>
                <a:ea typeface="Calibri" pitchFamily="34" charset="-122"/>
                <a:cs typeface="Calibri" pitchFamily="34" charset="-120"/>
              </a:rPr>
              <a:t>Se </a:t>
            </a:r>
            <a:r>
              <a:rPr lang="en-US" sz="1300" b="1" i="1" dirty="0" err="1">
                <a:solidFill>
                  <a:srgbClr val="1A3A5F"/>
                </a:solidFill>
                <a:latin typeface="Calibri" pitchFamily="34" charset="0"/>
                <a:ea typeface="Calibri" pitchFamily="34" charset="-122"/>
                <a:cs typeface="Calibri" pitchFamily="34" charset="-120"/>
              </a:rPr>
              <a:t>rendre</a:t>
            </a:r>
            <a:r>
              <a:rPr lang="en-US" sz="1300" b="1" i="1" dirty="0">
                <a:solidFill>
                  <a:srgbClr val="1A3A5F"/>
                </a:solidFill>
                <a:latin typeface="Calibri" pitchFamily="34" charset="0"/>
                <a:ea typeface="Calibri" pitchFamily="34" charset="-122"/>
                <a:cs typeface="Calibri" pitchFamily="34" charset="-120"/>
              </a:rPr>
              <a:t> </a:t>
            </a:r>
            <a:r>
              <a:rPr lang="en-US" sz="1300" b="1" i="1" dirty="0" err="1">
                <a:solidFill>
                  <a:srgbClr val="1A3A5F"/>
                </a:solidFill>
                <a:latin typeface="Calibri" pitchFamily="34" charset="0"/>
                <a:ea typeface="Calibri" pitchFamily="34" charset="-122"/>
                <a:cs typeface="Calibri" pitchFamily="34" charset="-120"/>
              </a:rPr>
              <a:t>présent·e</a:t>
            </a:r>
            <a:r>
              <a:rPr lang="en-US" sz="1300" b="1" i="1" dirty="0">
                <a:solidFill>
                  <a:srgbClr val="1A3A5F"/>
                </a:solidFill>
                <a:latin typeface="Calibri" pitchFamily="34" charset="0"/>
                <a:ea typeface="Calibri" pitchFamily="34" charset="-122"/>
                <a:cs typeface="Calibri" pitchFamily="34" charset="-120"/>
              </a:rPr>
              <a:t>. </a:t>
            </a:r>
            <a:endParaRPr lang="en-US" sz="1300" dirty="0"/>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1A3A5F"/>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algn="just">
              <a:lnSpc>
                <a:spcPct val="120000"/>
              </a:lnSpc>
            </a:pPr>
            <a:r>
              <a:rPr lang="fr-CA" sz="1150" noProof="0" dirty="0">
                <a:solidFill>
                  <a:srgbClr val="002060"/>
                </a:solidFill>
                <a:latin typeface="Calibri" pitchFamily="34" charset="0"/>
                <a:ea typeface="Calibri" pitchFamily="34" charset="-122"/>
                <a:cs typeface="Calibri" pitchFamily="34" charset="-120"/>
              </a:rPr>
              <a:t>Dans la tradition des Quakers, </a:t>
            </a:r>
            <a:r>
              <a:rPr lang="fr-CA" sz="1150" noProof="0" dirty="0" err="1">
                <a:solidFill>
                  <a:srgbClr val="002060"/>
                </a:solidFill>
                <a:latin typeface="Calibri" pitchFamily="34" charset="0"/>
                <a:ea typeface="Calibri" pitchFamily="34" charset="-122"/>
                <a:cs typeface="Calibri" pitchFamily="34" charset="-120"/>
              </a:rPr>
              <a:t>chacun·e</a:t>
            </a:r>
            <a:r>
              <a:rPr lang="fr-CA" sz="1150" noProof="0" dirty="0">
                <a:solidFill>
                  <a:srgbClr val="002060"/>
                </a:solidFill>
                <a:latin typeface="Calibri" pitchFamily="34" charset="0"/>
                <a:ea typeface="Calibri" pitchFamily="34" charset="-122"/>
                <a:cs typeface="Calibri" pitchFamily="34" charset="-120"/>
              </a:rPr>
              <a:t> prend un temps pour soi. Il importe de se sentir à l’aise de se lever pour exprimer brièvement (max., une minute) une pensée qui l’habite, une préoccupation, un sentiment, une idée. Pas de discussion immédiate. Le silence entre les prises de parole fait partie de l'activité.</a:t>
            </a:r>
            <a:endParaRPr lang="fr-CA" sz="1150" noProof="0" dirty="0">
              <a:solidFill>
                <a:srgbClr val="002060"/>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1A3A5F"/>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1A3A5F">
              <a:alpha val="12000"/>
            </a:srgbClr>
          </a:solidFill>
          <a:ln w="9525">
            <a:solidFill>
              <a:srgbClr val="1A3A5F"/>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marL="0" indent="0" algn="ctr">
              <a:lnSpc>
                <a:spcPct val="125000"/>
              </a:lnSpc>
              <a:buNone/>
            </a:pPr>
            <a:r>
              <a:rPr lang="en-US" sz="1300" b="1" i="1" dirty="0" err="1">
                <a:solidFill>
                  <a:srgbClr val="1A3A5F"/>
                </a:solidFill>
                <a:latin typeface="Calibri" pitchFamily="34" charset="0"/>
                <a:ea typeface="Calibri" pitchFamily="34" charset="-122"/>
                <a:cs typeface="Calibri" pitchFamily="34" charset="-120"/>
              </a:rPr>
              <a:t>Votre</a:t>
            </a:r>
            <a:r>
              <a:rPr lang="en-US" sz="1300" b="1" i="1" dirty="0">
                <a:solidFill>
                  <a:srgbClr val="1A3A5F"/>
                </a:solidFill>
                <a:latin typeface="Calibri" pitchFamily="34" charset="0"/>
                <a:ea typeface="Calibri" pitchFamily="34" charset="-122"/>
                <a:cs typeface="Calibri" pitchFamily="34" charset="-120"/>
              </a:rPr>
              <a:t> </a:t>
            </a:r>
            <a:r>
              <a:rPr lang="en-US" sz="1300" b="1" i="1" dirty="0" err="1">
                <a:solidFill>
                  <a:srgbClr val="1A3A5F"/>
                </a:solidFill>
                <a:latin typeface="Calibri" pitchFamily="34" charset="0"/>
                <a:ea typeface="Calibri" pitchFamily="34" charset="-122"/>
                <a:cs typeface="Calibri" pitchFamily="34" charset="-120"/>
              </a:rPr>
              <a:t>authenticité</a:t>
            </a:r>
            <a:r>
              <a:rPr lang="en-US" sz="1300" b="1" i="1" dirty="0">
                <a:solidFill>
                  <a:srgbClr val="1A3A5F"/>
                </a:solidFill>
                <a:latin typeface="Calibri" pitchFamily="34" charset="0"/>
                <a:ea typeface="Calibri" pitchFamily="34" charset="-122"/>
                <a:cs typeface="Calibri" pitchFamily="34" charset="-120"/>
              </a:rPr>
              <a:t> est </a:t>
            </a:r>
            <a:r>
              <a:rPr lang="en-US" sz="1300" b="1" i="1" dirty="0" err="1">
                <a:solidFill>
                  <a:srgbClr val="1A3A5F"/>
                </a:solidFill>
                <a:latin typeface="Calibri" pitchFamily="34" charset="0"/>
                <a:ea typeface="Calibri" pitchFamily="34" charset="-122"/>
                <a:cs typeface="Calibri" pitchFamily="34" charset="-120"/>
              </a:rPr>
              <a:t>ce</a:t>
            </a:r>
            <a:r>
              <a:rPr lang="en-US" sz="1300" b="1" i="1" dirty="0">
                <a:solidFill>
                  <a:srgbClr val="1A3A5F"/>
                </a:solidFill>
                <a:latin typeface="Calibri" pitchFamily="34" charset="0"/>
                <a:ea typeface="Calibri" pitchFamily="34" charset="-122"/>
                <a:cs typeface="Calibri" pitchFamily="34" charset="-120"/>
              </a:rPr>
              <a:t> </a:t>
            </a:r>
            <a:r>
              <a:rPr lang="en-US" sz="1300" b="1" i="1" dirty="0" err="1">
                <a:solidFill>
                  <a:srgbClr val="1A3A5F"/>
                </a:solidFill>
                <a:latin typeface="Calibri" pitchFamily="34" charset="0"/>
                <a:ea typeface="Calibri" pitchFamily="34" charset="-122"/>
                <a:cs typeface="Calibri" pitchFamily="34" charset="-120"/>
              </a:rPr>
              <a:t>que</a:t>
            </a:r>
            <a:r>
              <a:rPr lang="en-US" sz="1300" b="1" i="1" dirty="0">
                <a:solidFill>
                  <a:srgbClr val="1A3A5F"/>
                </a:solidFill>
                <a:latin typeface="Calibri" pitchFamily="34" charset="0"/>
                <a:ea typeface="Calibri" pitchFamily="34" charset="-122"/>
                <a:cs typeface="Calibri" pitchFamily="34" charset="-120"/>
              </a:rPr>
              <a:t> vous </a:t>
            </a:r>
            <a:r>
              <a:rPr lang="en-US" sz="1300" b="1" i="1" dirty="0" err="1">
                <a:solidFill>
                  <a:srgbClr val="1A3A5F"/>
                </a:solidFill>
                <a:latin typeface="Calibri" pitchFamily="34" charset="0"/>
                <a:ea typeface="Calibri" pitchFamily="34" charset="-122"/>
                <a:cs typeface="Calibri" pitchFamily="34" charset="-120"/>
              </a:rPr>
              <a:t>apportez</a:t>
            </a:r>
            <a:r>
              <a:rPr lang="en-US" sz="1300" b="1" i="1" dirty="0">
                <a:solidFill>
                  <a:srgbClr val="1A3A5F"/>
                </a:solidFill>
                <a:latin typeface="Calibri" pitchFamily="34" charset="0"/>
                <a:ea typeface="Calibri" pitchFamily="34" charset="-122"/>
                <a:cs typeface="Calibri" pitchFamily="34" charset="-120"/>
              </a:rPr>
              <a:t>. </a:t>
            </a:r>
            <a:br>
              <a:rPr lang="en-US" sz="1300" b="1" i="1" dirty="0">
                <a:solidFill>
                  <a:srgbClr val="1A3A5F"/>
                </a:solidFill>
                <a:latin typeface="Calibri" pitchFamily="34" charset="0"/>
                <a:ea typeface="Calibri" pitchFamily="34" charset="-122"/>
                <a:cs typeface="Calibri" pitchFamily="34" charset="-120"/>
              </a:rPr>
            </a:br>
            <a:r>
              <a:rPr lang="en-US" sz="1300" b="1" i="1" dirty="0">
                <a:solidFill>
                  <a:srgbClr val="1A3A5F"/>
                </a:solidFill>
                <a:latin typeface="Calibri" pitchFamily="34" charset="0"/>
                <a:ea typeface="Calibri" pitchFamily="34" charset="-122"/>
                <a:cs typeface="Calibri" pitchFamily="34" charset="-120"/>
              </a:rPr>
              <a:t>Rien </a:t>
            </a:r>
            <a:r>
              <a:rPr lang="en-US" sz="1300" b="1" i="1" dirty="0" err="1">
                <a:solidFill>
                  <a:srgbClr val="1A3A5F"/>
                </a:solidFill>
                <a:latin typeface="Calibri" pitchFamily="34" charset="0"/>
                <a:ea typeface="Calibri" pitchFamily="34" charset="-122"/>
                <a:cs typeface="Calibri" pitchFamily="34" charset="-120"/>
              </a:rPr>
              <a:t>d'élaboré</a:t>
            </a:r>
            <a:r>
              <a:rPr lang="en-US" sz="1300" b="1" i="1" dirty="0">
                <a:solidFill>
                  <a:srgbClr val="1A3A5F"/>
                </a:solidFill>
                <a:latin typeface="Calibri" pitchFamily="34" charset="0"/>
                <a:ea typeface="Calibri" pitchFamily="34" charset="-122"/>
                <a:cs typeface="Calibri" pitchFamily="34" charset="-120"/>
              </a:rPr>
              <a:t> </a:t>
            </a:r>
            <a:r>
              <a:rPr lang="en-US" sz="1300" b="1" i="1" dirty="0" err="1">
                <a:solidFill>
                  <a:srgbClr val="1A3A5F"/>
                </a:solidFill>
                <a:latin typeface="Calibri" pitchFamily="34" charset="0"/>
                <a:ea typeface="Calibri" pitchFamily="34" charset="-122"/>
                <a:cs typeface="Calibri" pitchFamily="34" charset="-120"/>
              </a:rPr>
              <a:t>n'est</a:t>
            </a:r>
            <a:r>
              <a:rPr lang="en-US" sz="1300" b="1" i="1" dirty="0">
                <a:solidFill>
                  <a:srgbClr val="1A3A5F"/>
                </a:solidFill>
                <a:latin typeface="Calibri" pitchFamily="34" charset="0"/>
                <a:ea typeface="Calibri" pitchFamily="34" charset="-122"/>
                <a:cs typeface="Calibri" pitchFamily="34" charset="-120"/>
              </a:rPr>
              <a:t> </a:t>
            </a:r>
            <a:r>
              <a:rPr lang="en-US" sz="1300" b="1" i="1" dirty="0" err="1">
                <a:solidFill>
                  <a:srgbClr val="1A3A5F"/>
                </a:solidFill>
                <a:latin typeface="Calibri" pitchFamily="34" charset="0"/>
                <a:ea typeface="Calibri" pitchFamily="34" charset="-122"/>
                <a:cs typeface="Calibri" pitchFamily="34" charset="-120"/>
              </a:rPr>
              <a:t>requis</a:t>
            </a:r>
            <a:r>
              <a:rPr lang="en-US" sz="1300" b="1" i="1" dirty="0">
                <a:solidFill>
                  <a:srgbClr val="1A3A5F"/>
                </a:solidFill>
                <a:latin typeface="Calibri" pitchFamily="34" charset="0"/>
                <a:ea typeface="Calibri" pitchFamily="34" charset="-122"/>
                <a:cs typeface="Calibri" pitchFamily="34" charset="-120"/>
              </a:rPr>
              <a:t>.</a:t>
            </a:r>
            <a:endParaRPr lang="en-US" sz="1300" dirty="0"/>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4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FF0000"/>
          </a:solidFill>
          <a:ln w="12700">
            <a:solidFill>
              <a:srgbClr val="9B1B3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a:solidFill>
                  <a:srgbClr val="FFFFFF"/>
                </a:solidFill>
                <a:latin typeface="Calibri" pitchFamily="34" charset="0"/>
                <a:ea typeface="Calibri" pitchFamily="34" charset="-122"/>
                <a:cs typeface="Calibri" pitchFamily="34" charset="-120"/>
              </a:rPr>
              <a:t>Mise en contexte</a:t>
            </a:r>
            <a:endParaRPr lang="en-US" sz="2800"/>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rgbClr val="DDEEFF"/>
                </a:solidFill>
                <a:latin typeface="Calibri" pitchFamily="34" charset="0"/>
                <a:ea typeface="Calibri" pitchFamily="34" charset="-122"/>
                <a:cs typeface="Calibri" pitchFamily="34" charset="-120"/>
              </a:rPr>
              <a:t>17 h 00  ·  20 min</a:t>
            </a:r>
            <a:endParaRPr lang="en-US" sz="1400" dirty="0"/>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solidFill>
                <a:srgbClr val="002060"/>
              </a:solidFill>
            </a:endParaRP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dirty="0" err="1">
                <a:solidFill>
                  <a:srgbClr val="18282F"/>
                </a:solidFill>
                <a:latin typeface="Calibri" pitchFamily="34" charset="0"/>
                <a:ea typeface="Calibri" pitchFamily="34" charset="-122"/>
                <a:cs typeface="Calibri" pitchFamily="34" charset="-120"/>
              </a:rPr>
              <a:t>Pourquoi</a:t>
            </a:r>
            <a:r>
              <a:rPr lang="en-US" sz="1300" b="1" i="1" dirty="0">
                <a:solidFill>
                  <a:srgbClr val="18282F"/>
                </a:solidFill>
                <a:latin typeface="Calibri" pitchFamily="34" charset="0"/>
                <a:ea typeface="Calibri" pitchFamily="34" charset="-122"/>
                <a:cs typeface="Calibri" pitchFamily="34" charset="-120"/>
              </a:rPr>
              <a:t> </a:t>
            </a:r>
            <a:r>
              <a:rPr lang="en-US" sz="1300" b="1" i="1" dirty="0" err="1">
                <a:solidFill>
                  <a:srgbClr val="18282F"/>
                </a:solidFill>
                <a:latin typeface="Calibri" pitchFamily="34" charset="0"/>
                <a:ea typeface="Calibri" pitchFamily="34" charset="-122"/>
                <a:cs typeface="Calibri" pitchFamily="34" charset="-120"/>
              </a:rPr>
              <a:t>sommes</a:t>
            </a:r>
            <a:r>
              <a:rPr lang="en-US" sz="1300" b="1" i="1" dirty="0">
                <a:solidFill>
                  <a:srgbClr val="18282F"/>
                </a:solidFill>
                <a:latin typeface="Calibri" pitchFamily="34" charset="0"/>
                <a:ea typeface="Calibri" pitchFamily="34" charset="-122"/>
                <a:cs typeface="Calibri" pitchFamily="34" charset="-120"/>
              </a:rPr>
              <a:t>-nous </a:t>
            </a:r>
            <a:r>
              <a:rPr lang="en-US" sz="1300" b="1" i="1" dirty="0" err="1">
                <a:solidFill>
                  <a:srgbClr val="18282F"/>
                </a:solidFill>
                <a:latin typeface="Calibri" pitchFamily="34" charset="0"/>
                <a:ea typeface="Calibri" pitchFamily="34" charset="-122"/>
                <a:cs typeface="Calibri" pitchFamily="34" charset="-120"/>
              </a:rPr>
              <a:t>là</a:t>
            </a:r>
            <a:r>
              <a:rPr lang="en-US" sz="1300" b="1" i="1" dirty="0">
                <a:solidFill>
                  <a:srgbClr val="18282F"/>
                </a:solidFill>
                <a:latin typeface="Calibri" pitchFamily="34" charset="0"/>
                <a:ea typeface="Calibri" pitchFamily="34" charset="-122"/>
                <a:cs typeface="Calibri" pitchFamily="34" charset="-120"/>
              </a:rPr>
              <a:t> ? </a:t>
            </a:r>
            <a:r>
              <a:rPr lang="en-US" sz="1300" b="1" i="1" dirty="0" err="1">
                <a:solidFill>
                  <a:srgbClr val="18282F"/>
                </a:solidFill>
                <a:latin typeface="Calibri" pitchFamily="34" charset="0"/>
                <a:ea typeface="Calibri" pitchFamily="34" charset="-122"/>
                <a:cs typeface="Calibri" pitchFamily="34" charset="-120"/>
              </a:rPr>
              <a:t>L'urgence</a:t>
            </a:r>
            <a:r>
              <a:rPr lang="en-US" sz="1300" b="1" i="1" dirty="0">
                <a:solidFill>
                  <a:srgbClr val="18282F"/>
                </a:solidFill>
                <a:latin typeface="Calibri" pitchFamily="34" charset="0"/>
                <a:ea typeface="Calibri" pitchFamily="34" charset="-122"/>
                <a:cs typeface="Calibri" pitchFamily="34" charset="-120"/>
              </a:rPr>
              <a:t>, les </a:t>
            </a:r>
            <a:r>
              <a:rPr lang="en-US" sz="1300" b="1" i="1" dirty="0" err="1">
                <a:solidFill>
                  <a:srgbClr val="18282F"/>
                </a:solidFill>
                <a:latin typeface="Calibri" pitchFamily="34" charset="0"/>
                <a:ea typeface="Calibri" pitchFamily="34" charset="-122"/>
                <a:cs typeface="Calibri" pitchFamily="34" charset="-120"/>
              </a:rPr>
              <a:t>enjeux</a:t>
            </a:r>
            <a:r>
              <a:rPr lang="en-US" sz="1300" b="1" i="1" dirty="0">
                <a:solidFill>
                  <a:srgbClr val="18282F"/>
                </a:solidFill>
                <a:latin typeface="Calibri" pitchFamily="34" charset="0"/>
                <a:ea typeface="Calibri" pitchFamily="34" charset="-122"/>
                <a:cs typeface="Calibri" pitchFamily="34" charset="-120"/>
              </a:rPr>
              <a:t>, les robots </a:t>
            </a:r>
            <a:r>
              <a:rPr lang="en-US" sz="1300" b="1" i="1" dirty="0" err="1">
                <a:solidFill>
                  <a:srgbClr val="18282F"/>
                </a:solidFill>
                <a:latin typeface="Calibri" pitchFamily="34" charset="0"/>
                <a:ea typeface="Calibri" pitchFamily="34" charset="-122"/>
                <a:cs typeface="Calibri" pitchFamily="34" charset="-120"/>
              </a:rPr>
              <a:t>conversationnels</a:t>
            </a:r>
            <a:r>
              <a:rPr lang="en-US" sz="1300" b="1" i="1" dirty="0">
                <a:solidFill>
                  <a:srgbClr val="18282F"/>
                </a:solidFill>
                <a:latin typeface="Calibri" pitchFamily="34" charset="0"/>
                <a:ea typeface="Calibri" pitchFamily="34" charset="-122"/>
                <a:cs typeface="Calibri" pitchFamily="34" charset="-120"/>
              </a:rPr>
              <a:t>.</a:t>
            </a:r>
            <a:endParaRPr lang="en-US" sz="1300" dirty="0">
              <a:solidFill>
                <a:srgbClr val="18282F"/>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9B1B3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algn="just">
              <a:lnSpc>
                <a:spcPct val="120000"/>
              </a:lnSpc>
            </a:pPr>
            <a:r>
              <a:rPr lang="fr-FR" sz="1150" noProof="0" dirty="0">
                <a:solidFill>
                  <a:srgbClr val="002060"/>
                </a:solidFill>
                <a:latin typeface="Calibri" pitchFamily="34" charset="0"/>
                <a:ea typeface="Calibri" pitchFamily="34" charset="-122"/>
                <a:cs typeface="Calibri" pitchFamily="34" charset="-120"/>
              </a:rPr>
              <a:t>Le réseau PÉRISCOPE a pour objet d’étude la scolarité et la réussite scolaire, qui constituent le cœur de son activité collective. Après dix années d’activité et face à l’irruption de l’IA générative (IAG) dans les environnements d’apprentissage informels et formels, l’attention collective se porte désormais tout autant, sinon plus, sur la réussite éducative. Son objet d’étude semble ainsi entrer en transition : </a:t>
            </a:r>
            <a:r>
              <a:rPr lang="fr-FR" sz="1200" noProof="0" dirty="0">
                <a:solidFill>
                  <a:srgbClr val="002060"/>
                </a:solidFill>
              </a:rPr>
              <a:t>d’une conception plus linéaire de la réussite scolaire à la reconnaissance de multiples voies de réussite éducative. </a:t>
            </a:r>
            <a:r>
              <a:rPr lang="fr-FR" sz="1150" noProof="0" dirty="0">
                <a:solidFill>
                  <a:srgbClr val="002060"/>
                </a:solidFill>
                <a:latin typeface="Calibri" pitchFamily="34" charset="0"/>
                <a:ea typeface="Calibri" pitchFamily="34" charset="-122"/>
                <a:cs typeface="Calibri" pitchFamily="34" charset="-120"/>
              </a:rPr>
              <a:t>Cette mise en contexte pose les enjeux.</a:t>
            </a:r>
            <a:endParaRPr lang="fr-FR" sz="1150" noProof="0" dirty="0">
              <a:solidFill>
                <a:srgbClr val="002060"/>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dirty="0"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dirty="0"/>
          </a:p>
        </p:txBody>
      </p:sp>
      <p:sp>
        <p:nvSpPr>
          <p:cNvPr id="12" name="Shape 10"/>
          <p:cNvSpPr/>
          <p:nvPr/>
        </p:nvSpPr>
        <p:spPr>
          <a:xfrm>
            <a:off x="4754880" y="2212848"/>
            <a:ext cx="3931920" cy="0"/>
          </a:xfrm>
          <a:prstGeom prst="line">
            <a:avLst/>
          </a:prstGeom>
          <a:noFill/>
          <a:ln w="12700">
            <a:solidFill>
              <a:srgbClr val="9B1B3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9B1B30">
              <a:alpha val="12000"/>
            </a:srgbClr>
          </a:solidFill>
          <a:ln w="9525">
            <a:solidFill>
              <a:srgbClr val="9B1B3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marL="0" indent="0" algn="ctr">
              <a:lnSpc>
                <a:spcPct val="125000"/>
              </a:lnSpc>
              <a:buNone/>
            </a:pPr>
            <a:r>
              <a:rPr lang="en-US" sz="1300" b="1" i="1" dirty="0">
                <a:solidFill>
                  <a:schemeClr val="tx2"/>
                </a:solidFill>
                <a:latin typeface="Calibri" pitchFamily="34" charset="0"/>
                <a:ea typeface="Calibri" pitchFamily="34" charset="-122"/>
                <a:cs typeface="Calibri" pitchFamily="34" charset="-120"/>
              </a:rPr>
              <a:t>Laissez-vous </a:t>
            </a:r>
            <a:r>
              <a:rPr lang="en-US" sz="1300" b="1" i="1" dirty="0" err="1">
                <a:solidFill>
                  <a:schemeClr val="tx2"/>
                </a:solidFill>
                <a:latin typeface="Calibri" pitchFamily="34" charset="0"/>
                <a:ea typeface="Calibri" pitchFamily="34" charset="-122"/>
                <a:cs typeface="Calibri" pitchFamily="34" charset="-120"/>
              </a:rPr>
              <a:t>interpeler</a:t>
            </a:r>
            <a:r>
              <a:rPr lang="en-US" sz="1300" b="1" i="1" dirty="0">
                <a:solidFill>
                  <a:schemeClr val="tx2"/>
                </a:solidFill>
                <a:latin typeface="Calibri" pitchFamily="34" charset="0"/>
                <a:ea typeface="Calibri" pitchFamily="34" charset="-122"/>
                <a:cs typeface="Calibri" pitchFamily="34" charset="-120"/>
              </a:rPr>
              <a:t>. </a:t>
            </a:r>
          </a:p>
          <a:p>
            <a:pPr marL="0" indent="0" algn="ctr">
              <a:lnSpc>
                <a:spcPct val="125000"/>
              </a:lnSpc>
              <a:buNone/>
            </a:pPr>
            <a:r>
              <a:rPr lang="en-US" sz="1300" b="1" i="1" dirty="0">
                <a:solidFill>
                  <a:schemeClr val="tx2"/>
                </a:solidFill>
                <a:latin typeface="Calibri" pitchFamily="34" charset="0"/>
                <a:ea typeface="Calibri" pitchFamily="34" charset="-122"/>
                <a:cs typeface="Calibri" pitchFamily="34" charset="-120"/>
              </a:rPr>
              <a:t>De </a:t>
            </a:r>
            <a:r>
              <a:rPr lang="en-US" sz="1300" b="1" i="1" dirty="0" err="1">
                <a:solidFill>
                  <a:schemeClr val="tx2"/>
                </a:solidFill>
                <a:latin typeface="Calibri" pitchFamily="34" charset="0"/>
                <a:ea typeface="Calibri" pitchFamily="34" charset="-122"/>
                <a:cs typeface="Calibri" pitchFamily="34" charset="-120"/>
              </a:rPr>
              <a:t>courtes</a:t>
            </a:r>
            <a:r>
              <a:rPr lang="en-US" sz="1300" b="1" i="1" dirty="0">
                <a:solidFill>
                  <a:schemeClr val="tx2"/>
                </a:solidFill>
                <a:latin typeface="Calibri" pitchFamily="34" charset="0"/>
                <a:ea typeface="Calibri" pitchFamily="34" charset="-122"/>
                <a:cs typeface="Calibri" pitchFamily="34" charset="-120"/>
              </a:rPr>
              <a:t> interventions pour </a:t>
            </a:r>
            <a:r>
              <a:rPr lang="en-US" sz="1300" b="1" i="1" dirty="0" err="1">
                <a:solidFill>
                  <a:schemeClr val="tx2"/>
                </a:solidFill>
                <a:latin typeface="Calibri" pitchFamily="34" charset="0"/>
                <a:ea typeface="Calibri" pitchFamily="34" charset="-122"/>
                <a:cs typeface="Calibri" pitchFamily="34" charset="-120"/>
              </a:rPr>
              <a:t>compléter</a:t>
            </a:r>
            <a:r>
              <a:rPr lang="en-US" sz="1300" b="1" i="1" dirty="0">
                <a:solidFill>
                  <a:schemeClr val="tx2"/>
                </a:solidFill>
                <a:latin typeface="Calibri" pitchFamily="34" charset="0"/>
                <a:ea typeface="Calibri" pitchFamily="34" charset="-122"/>
                <a:cs typeface="Calibri" pitchFamily="34" charset="-120"/>
              </a:rPr>
              <a:t> </a:t>
            </a:r>
            <a:r>
              <a:rPr lang="en-US" sz="1300" b="1" i="1" dirty="0" err="1">
                <a:solidFill>
                  <a:schemeClr val="tx2"/>
                </a:solidFill>
                <a:latin typeface="Calibri" pitchFamily="34" charset="0"/>
                <a:ea typeface="Calibri" pitchFamily="34" charset="-122"/>
                <a:cs typeface="Calibri" pitchFamily="34" charset="-120"/>
              </a:rPr>
              <a:t>ou</a:t>
            </a:r>
            <a:r>
              <a:rPr lang="en-US" sz="1300" b="1" i="1" dirty="0">
                <a:solidFill>
                  <a:schemeClr val="tx2"/>
                </a:solidFill>
                <a:latin typeface="Calibri" pitchFamily="34" charset="0"/>
                <a:ea typeface="Calibri" pitchFamily="34" charset="-122"/>
                <a:cs typeface="Calibri" pitchFamily="34" charset="-120"/>
              </a:rPr>
              <a:t> </a:t>
            </a:r>
          </a:p>
          <a:p>
            <a:pPr marL="0" indent="0" algn="ctr">
              <a:lnSpc>
                <a:spcPct val="125000"/>
              </a:lnSpc>
              <a:buNone/>
            </a:pPr>
            <a:r>
              <a:rPr lang="en-US" sz="1300" b="1" i="1" dirty="0" err="1">
                <a:solidFill>
                  <a:schemeClr val="tx2"/>
                </a:solidFill>
                <a:latin typeface="Calibri" pitchFamily="34" charset="0"/>
                <a:ea typeface="Calibri" pitchFamily="34" charset="-122"/>
                <a:cs typeface="Calibri" pitchFamily="34" charset="-120"/>
              </a:rPr>
              <a:t>moduler</a:t>
            </a:r>
            <a:r>
              <a:rPr lang="en-US" sz="1300" b="1" i="1" dirty="0">
                <a:solidFill>
                  <a:schemeClr val="tx2"/>
                </a:solidFill>
                <a:latin typeface="Calibri" pitchFamily="34" charset="0"/>
                <a:ea typeface="Calibri" pitchFamily="34" charset="-122"/>
                <a:cs typeface="Calibri" pitchFamily="34" charset="-120"/>
              </a:rPr>
              <a:t> le </a:t>
            </a:r>
            <a:r>
              <a:rPr lang="en-US" sz="1300" b="1" i="1" dirty="0" err="1">
                <a:solidFill>
                  <a:schemeClr val="tx2"/>
                </a:solidFill>
                <a:latin typeface="Calibri" pitchFamily="34" charset="0"/>
                <a:ea typeface="Calibri" pitchFamily="34" charset="-122"/>
                <a:cs typeface="Calibri" pitchFamily="34" charset="-120"/>
              </a:rPr>
              <a:t>contexte</a:t>
            </a:r>
            <a:r>
              <a:rPr lang="en-US" sz="1300" b="1" i="1" dirty="0">
                <a:solidFill>
                  <a:schemeClr val="tx2"/>
                </a:solidFill>
                <a:latin typeface="Calibri" pitchFamily="34" charset="0"/>
                <a:ea typeface="Calibri" pitchFamily="34" charset="-122"/>
                <a:cs typeface="Calibri" pitchFamily="34" charset="-120"/>
              </a:rPr>
              <a:t> </a:t>
            </a:r>
            <a:r>
              <a:rPr lang="en-US" sz="1300" b="1" i="1" dirty="0" err="1">
                <a:solidFill>
                  <a:schemeClr val="tx2"/>
                </a:solidFill>
                <a:latin typeface="Calibri" pitchFamily="34" charset="0"/>
                <a:ea typeface="Calibri" pitchFamily="34" charset="-122"/>
                <a:cs typeface="Calibri" pitchFamily="34" charset="-120"/>
              </a:rPr>
              <a:t>décrit</a:t>
            </a:r>
            <a:r>
              <a:rPr lang="en-US" sz="1300" b="1" i="1" dirty="0">
                <a:solidFill>
                  <a:schemeClr val="tx2"/>
                </a:solidFill>
                <a:latin typeface="Calibri" pitchFamily="34" charset="0"/>
                <a:ea typeface="Calibri" pitchFamily="34" charset="-122"/>
                <a:cs typeface="Calibri" pitchFamily="34" charset="-120"/>
              </a:rPr>
              <a:t> (max. 2 min.) </a:t>
            </a:r>
          </a:p>
          <a:p>
            <a:pPr marL="0" indent="0" algn="ctr">
              <a:lnSpc>
                <a:spcPct val="125000"/>
              </a:lnSpc>
              <a:buNone/>
            </a:pPr>
            <a:r>
              <a:rPr lang="en-US" sz="1300" b="1" i="1" dirty="0" err="1">
                <a:solidFill>
                  <a:schemeClr val="tx2"/>
                </a:solidFill>
                <a:latin typeface="Calibri" pitchFamily="34" charset="0"/>
                <a:ea typeface="Calibri" pitchFamily="34" charset="-122"/>
                <a:cs typeface="Calibri" pitchFamily="34" charset="-120"/>
              </a:rPr>
              <a:t>seront</a:t>
            </a:r>
            <a:r>
              <a:rPr lang="en-US" sz="1300" b="1" i="1" dirty="0">
                <a:solidFill>
                  <a:schemeClr val="tx2"/>
                </a:solidFill>
                <a:latin typeface="Calibri" pitchFamily="34" charset="0"/>
                <a:ea typeface="Calibri" pitchFamily="34" charset="-122"/>
                <a:cs typeface="Calibri" pitchFamily="34" charset="-120"/>
              </a:rPr>
              <a:t> les </a:t>
            </a:r>
            <a:r>
              <a:rPr lang="en-US" sz="1300" b="1" i="1" dirty="0" err="1">
                <a:solidFill>
                  <a:schemeClr val="tx2"/>
                </a:solidFill>
                <a:latin typeface="Calibri" pitchFamily="34" charset="0"/>
                <a:ea typeface="Calibri" pitchFamily="34" charset="-122"/>
                <a:cs typeface="Calibri" pitchFamily="34" charset="-120"/>
              </a:rPr>
              <a:t>bienvenues</a:t>
            </a:r>
            <a:r>
              <a:rPr lang="en-US" sz="1300" b="1" i="1" dirty="0">
                <a:solidFill>
                  <a:schemeClr val="tx2"/>
                </a:solidFill>
                <a:latin typeface="Calibri" pitchFamily="34" charset="0"/>
                <a:ea typeface="Calibri" pitchFamily="34" charset="-122"/>
                <a:cs typeface="Calibri" pitchFamily="34" charset="-120"/>
              </a:rPr>
              <a:t>.</a:t>
            </a:r>
            <a:br>
              <a:rPr lang="en-US" sz="1300" b="1" i="1" dirty="0">
                <a:solidFill>
                  <a:schemeClr val="tx2"/>
                </a:solidFill>
                <a:latin typeface="Calibri" pitchFamily="34" charset="0"/>
                <a:ea typeface="Calibri" pitchFamily="34" charset="-122"/>
                <a:cs typeface="Calibri" pitchFamily="34" charset="-120"/>
              </a:rPr>
            </a:br>
            <a:endParaRPr lang="en-US" sz="1300" dirty="0">
              <a:solidFill>
                <a:schemeClr val="tx2"/>
              </a:solidFill>
            </a:endParaRPr>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5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dirty="0">
                <a:solidFill>
                  <a:srgbClr val="AAAAAA"/>
                </a:solidFill>
                <a:latin typeface="Calibri" pitchFamily="34" charset="0"/>
                <a:ea typeface="Calibri" pitchFamily="34" charset="-122"/>
                <a:cs typeface="Calibri" pitchFamily="34" charset="-120"/>
              </a:rPr>
              <a:t>Charrette de codesign CRIRES–PÉRISCOPE 2026  ·  Rencontre </a:t>
            </a:r>
            <a:r>
              <a:rPr lang="en-US" sz="850" dirty="0" err="1">
                <a:solidFill>
                  <a:srgbClr val="AAAAAA"/>
                </a:solidFill>
                <a:latin typeface="Calibri" pitchFamily="34" charset="0"/>
                <a:ea typeface="Calibri" pitchFamily="34" charset="-122"/>
                <a:cs typeface="Calibri" pitchFamily="34" charset="-120"/>
              </a:rPr>
              <a:t>d'ouverture</a:t>
            </a:r>
            <a:r>
              <a:rPr lang="en-US" sz="850" dirty="0">
                <a:solidFill>
                  <a:srgbClr val="AAAAAA"/>
                </a:solidFill>
                <a:latin typeface="Calibri" pitchFamily="34" charset="0"/>
                <a:ea typeface="Calibri" pitchFamily="34" charset="-122"/>
                <a:cs typeface="Calibri" pitchFamily="34" charset="-120"/>
              </a:rPr>
              <a:t>  ·  20 </a:t>
            </a:r>
            <a:r>
              <a:rPr lang="en-US" sz="850" dirty="0" err="1">
                <a:solidFill>
                  <a:srgbClr val="AAAAAA"/>
                </a:solidFill>
                <a:latin typeface="Calibri" pitchFamily="34" charset="0"/>
                <a:ea typeface="Calibri" pitchFamily="34" charset="-122"/>
                <a:cs typeface="Calibri" pitchFamily="34" charset="-120"/>
              </a:rPr>
              <a:t>mai</a:t>
            </a:r>
            <a:r>
              <a:rPr lang="en-US" sz="850" dirty="0">
                <a:solidFill>
                  <a:srgbClr val="AAAAAA"/>
                </a:solidFill>
                <a:latin typeface="Calibri" pitchFamily="34" charset="0"/>
                <a:ea typeface="Calibri" pitchFamily="34" charset="-122"/>
                <a:cs typeface="Calibri" pitchFamily="34" charset="-120"/>
              </a:rPr>
              <a:t> 2026</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FFC000"/>
          </a:solidFill>
          <a:ln w="12700">
            <a:solidFill>
              <a:srgbClr val="E8A80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err="1">
                <a:solidFill>
                  <a:schemeClr val="tx2"/>
                </a:solidFill>
                <a:latin typeface="Calibri" pitchFamily="34" charset="0"/>
                <a:ea typeface="Calibri" pitchFamily="34" charset="-122"/>
                <a:cs typeface="Calibri" pitchFamily="34" charset="-120"/>
              </a:rPr>
              <a:t>Métaphores</a:t>
            </a:r>
            <a:r>
              <a:rPr lang="en-US" sz="2800" b="1">
                <a:solidFill>
                  <a:schemeClr val="tx2"/>
                </a:solidFill>
                <a:latin typeface="Calibri" pitchFamily="34" charset="0"/>
                <a:ea typeface="Calibri" pitchFamily="34" charset="-122"/>
                <a:cs typeface="Calibri" pitchFamily="34" charset="-120"/>
              </a:rPr>
              <a:t> </a:t>
            </a:r>
            <a:r>
              <a:rPr lang="en-US" sz="2800" b="1" err="1">
                <a:solidFill>
                  <a:schemeClr val="tx2"/>
                </a:solidFill>
                <a:latin typeface="Calibri" pitchFamily="34" charset="0"/>
                <a:ea typeface="Calibri" pitchFamily="34" charset="-122"/>
                <a:cs typeface="Calibri" pitchFamily="34" charset="-120"/>
              </a:rPr>
              <a:t>partagées</a:t>
            </a:r>
            <a:endParaRPr lang="en-US" sz="2800">
              <a:solidFill>
                <a:schemeClr val="tx2"/>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chemeClr val="tx2"/>
                </a:solidFill>
                <a:latin typeface="Calibri" pitchFamily="34" charset="0"/>
                <a:ea typeface="Calibri" pitchFamily="34" charset="-122"/>
                <a:cs typeface="Calibri" pitchFamily="34" charset="-120"/>
              </a:rPr>
              <a:t>17 h 20  ·  25 min</a:t>
            </a:r>
            <a:endParaRPr lang="en-US" sz="1400" dirty="0">
              <a:solidFill>
                <a:schemeClr val="tx2"/>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dirty="0">
                <a:solidFill>
                  <a:srgbClr val="002060"/>
                </a:solidFill>
                <a:latin typeface="Calibri" pitchFamily="34" charset="0"/>
                <a:ea typeface="Calibri" pitchFamily="34" charset="-122"/>
                <a:cs typeface="Calibri" pitchFamily="34" charset="-120"/>
              </a:rPr>
              <a:t>Un nom, </a:t>
            </a:r>
            <a:r>
              <a:rPr lang="en-US" sz="1300" b="1" i="1" dirty="0" err="1">
                <a:solidFill>
                  <a:srgbClr val="002060"/>
                </a:solidFill>
                <a:latin typeface="Calibri" pitchFamily="34" charset="0"/>
                <a:ea typeface="Calibri" pitchFamily="34" charset="-122"/>
                <a:cs typeface="Calibri" pitchFamily="34" charset="-120"/>
              </a:rPr>
              <a:t>une</a:t>
            </a:r>
            <a:r>
              <a:rPr lang="en-US" sz="1300" b="1" i="1" dirty="0">
                <a:solidFill>
                  <a:srgbClr val="002060"/>
                </a:solidFill>
                <a:latin typeface="Calibri" pitchFamily="34" charset="0"/>
                <a:ea typeface="Calibri" pitchFamily="34" charset="-122"/>
                <a:cs typeface="Calibri" pitchFamily="34" charset="-120"/>
              </a:rPr>
              <a:t> </a:t>
            </a:r>
            <a:r>
              <a:rPr lang="en-US" sz="1300" b="1" i="1" dirty="0" err="1">
                <a:solidFill>
                  <a:srgbClr val="002060"/>
                </a:solidFill>
                <a:latin typeface="Calibri" pitchFamily="34" charset="0"/>
                <a:ea typeface="Calibri" pitchFamily="34" charset="-122"/>
                <a:cs typeface="Calibri" pitchFamily="34" charset="-120"/>
              </a:rPr>
              <a:t>métaphore</a:t>
            </a:r>
            <a:r>
              <a:rPr lang="en-US" sz="1300" b="1" i="1" dirty="0">
                <a:solidFill>
                  <a:srgbClr val="002060"/>
                </a:solidFill>
                <a:latin typeface="Calibri" pitchFamily="34" charset="0"/>
                <a:ea typeface="Calibri" pitchFamily="34" charset="-122"/>
                <a:cs typeface="Calibri" pitchFamily="34" charset="-120"/>
              </a:rPr>
              <a:t>.</a:t>
            </a:r>
            <a:endParaRPr lang="en-US" sz="1300" dirty="0">
              <a:solidFill>
                <a:srgbClr val="002060"/>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E8A80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algn="just">
              <a:lnSpc>
                <a:spcPct val="120000"/>
              </a:lnSpc>
            </a:pPr>
            <a:r>
              <a:rPr lang="fr-CA" sz="1150" noProof="0" dirty="0">
                <a:solidFill>
                  <a:srgbClr val="002060"/>
                </a:solidFill>
                <a:latin typeface="Calibri" pitchFamily="34" charset="0"/>
                <a:ea typeface="Calibri" pitchFamily="34" charset="-122"/>
                <a:cs typeface="Calibri" pitchFamily="34" charset="-120"/>
              </a:rPr>
              <a:t>Votre nom vous identifie. Pour cette activité collective, écrivez sur un carton une métaphore évoquant votre </a:t>
            </a:r>
            <a:r>
              <a:rPr lang="fr-CA" sz="1150" dirty="0">
                <a:solidFill>
                  <a:srgbClr val="002060"/>
                </a:solidFill>
                <a:latin typeface="Calibri" pitchFamily="34" charset="0"/>
                <a:ea typeface="Calibri" pitchFamily="34" charset="-122"/>
                <a:cs typeface="Calibri" pitchFamily="34" charset="-120"/>
              </a:rPr>
              <a:t>rapport</a:t>
            </a:r>
            <a:r>
              <a:rPr lang="fr-CA" sz="1150" noProof="0" dirty="0">
                <a:solidFill>
                  <a:srgbClr val="002060"/>
                </a:solidFill>
                <a:latin typeface="Calibri" pitchFamily="34" charset="0"/>
                <a:ea typeface="Calibri" pitchFamily="34" charset="-122"/>
                <a:cs typeface="Calibri" pitchFamily="34" charset="-120"/>
              </a:rPr>
              <a:t> aux  robots conversationnels (</a:t>
            </a:r>
            <a:r>
              <a:rPr lang="fr-CA" sz="1150" noProof="0" dirty="0" err="1">
                <a:solidFill>
                  <a:srgbClr val="002060"/>
                </a:solidFill>
                <a:latin typeface="Calibri" pitchFamily="34" charset="0"/>
                <a:ea typeface="Calibri" pitchFamily="34" charset="-122"/>
                <a:cs typeface="Calibri" pitchFamily="34" charset="-120"/>
              </a:rPr>
              <a:t>RCs</a:t>
            </a:r>
            <a:r>
              <a:rPr lang="fr-CA" sz="1150" noProof="0" dirty="0">
                <a:solidFill>
                  <a:srgbClr val="002060"/>
                </a:solidFill>
                <a:latin typeface="Calibri" pitchFamily="34" charset="0"/>
                <a:ea typeface="Calibri" pitchFamily="34" charset="-122"/>
                <a:cs typeface="Calibri" pitchFamily="34" charset="-120"/>
              </a:rPr>
              <a:t>). Écrivez suffisamment gros pour que ce soit lisible à distance. </a:t>
            </a:r>
          </a:p>
          <a:p>
            <a:pPr algn="just">
              <a:lnSpc>
                <a:spcPct val="120000"/>
              </a:lnSpc>
            </a:pPr>
            <a:r>
              <a:rPr lang="fr-CA" sz="1150" noProof="0" dirty="0">
                <a:solidFill>
                  <a:srgbClr val="002060"/>
                </a:solidFill>
                <a:latin typeface="Calibri" pitchFamily="34" charset="0"/>
                <a:ea typeface="Calibri" pitchFamily="34" charset="-122"/>
                <a:cs typeface="Calibri" pitchFamily="34" charset="-120"/>
              </a:rPr>
              <a:t>Interrogez les personnes à votre table, puis allez à la rencontre d’autres </a:t>
            </a:r>
            <a:r>
              <a:rPr lang="fr-CA" sz="1150" noProof="0" dirty="0" err="1">
                <a:solidFill>
                  <a:srgbClr val="002060"/>
                </a:solidFill>
                <a:latin typeface="Calibri" pitchFamily="34" charset="0"/>
                <a:ea typeface="Calibri" pitchFamily="34" charset="-122"/>
                <a:cs typeface="Calibri" pitchFamily="34" charset="-120"/>
              </a:rPr>
              <a:t>participant·es</a:t>
            </a:r>
            <a:r>
              <a:rPr lang="fr-CA" sz="1150" noProof="0" dirty="0">
                <a:solidFill>
                  <a:srgbClr val="002060"/>
                </a:solidFill>
                <a:latin typeface="Calibri" pitchFamily="34" charset="0"/>
                <a:ea typeface="Calibri" pitchFamily="34" charset="-122"/>
                <a:cs typeface="Calibri" pitchFamily="34" charset="-120"/>
              </a:rPr>
              <a:t>. C'est la métaphore de l'autre, ou la vôtre, qui amorce l'échange. </a:t>
            </a:r>
          </a:p>
          <a:p>
            <a:pPr algn="just">
              <a:lnSpc>
                <a:spcPct val="120000"/>
              </a:lnSpc>
            </a:pPr>
            <a:r>
              <a:rPr lang="fr-CA" sz="1150" noProof="0" dirty="0">
                <a:solidFill>
                  <a:srgbClr val="002060"/>
                </a:solidFill>
                <a:latin typeface="Calibri" pitchFamily="34" charset="0"/>
                <a:ea typeface="Calibri" pitchFamily="34" charset="-122"/>
                <a:cs typeface="Calibri" pitchFamily="34" charset="-120"/>
              </a:rPr>
              <a:t>Aucune attente de résultat : simplement une invitation à rencontrer quelqu'un à travers ce qu'il ou elle a choisi d’écrire. </a:t>
            </a:r>
            <a:endParaRPr lang="fr-CA" sz="1150" noProof="0" dirty="0">
              <a:solidFill>
                <a:srgbClr val="002060"/>
              </a:solidFill>
            </a:endParaRPr>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E8A80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E8A800">
              <a:alpha val="12000"/>
            </a:srgbClr>
          </a:solidFill>
          <a:ln w="9525">
            <a:solidFill>
              <a:srgbClr val="E8A800"/>
            </a:solidFill>
            <a:prstDash val="solid"/>
          </a:ln>
        </p:spPr>
        <p:txBody>
          <a:bodyPr/>
          <a:lstStyle/>
          <a:p>
            <a:endParaRPr lang="fr-FR"/>
          </a:p>
        </p:txBody>
      </p:sp>
      <p:sp>
        <p:nvSpPr>
          <p:cNvPr id="14" name="Text 12"/>
          <p:cNvSpPr/>
          <p:nvPr/>
        </p:nvSpPr>
        <p:spPr>
          <a:xfrm>
            <a:off x="4892040" y="2331720"/>
            <a:ext cx="3794760" cy="1737360"/>
          </a:xfrm>
          <a:prstGeom prst="rect">
            <a:avLst/>
          </a:prstGeom>
          <a:noFill/>
          <a:ln/>
        </p:spPr>
        <p:txBody>
          <a:bodyPr wrap="square" rtlCol="0" anchor="ctr"/>
          <a:lstStyle/>
          <a:p>
            <a:pPr marL="0" indent="0" algn="ctr">
              <a:lnSpc>
                <a:spcPct val="125000"/>
              </a:lnSpc>
              <a:buNone/>
            </a:pPr>
            <a:r>
              <a:rPr lang="en-US" sz="1300" b="1" i="1" dirty="0">
                <a:solidFill>
                  <a:schemeClr val="tx2"/>
                </a:solidFill>
                <a:latin typeface="Calibri" pitchFamily="34" charset="0"/>
                <a:ea typeface="Calibri" pitchFamily="34" charset="-122"/>
                <a:cs typeface="Calibri" pitchFamily="34" charset="-120"/>
              </a:rPr>
              <a:t>Il </a:t>
            </a:r>
            <a:r>
              <a:rPr lang="en-US" sz="1300" b="1" i="1" dirty="0" err="1">
                <a:solidFill>
                  <a:schemeClr val="tx2"/>
                </a:solidFill>
                <a:latin typeface="Calibri" pitchFamily="34" charset="0"/>
                <a:ea typeface="Calibri" pitchFamily="34" charset="-122"/>
                <a:cs typeface="Calibri" pitchFamily="34" charset="-120"/>
              </a:rPr>
              <a:t>n'y</a:t>
            </a:r>
            <a:r>
              <a:rPr lang="en-US" sz="1300" b="1" i="1" dirty="0">
                <a:solidFill>
                  <a:schemeClr val="tx2"/>
                </a:solidFill>
                <a:latin typeface="Calibri" pitchFamily="34" charset="0"/>
                <a:ea typeface="Calibri" pitchFamily="34" charset="-122"/>
                <a:cs typeface="Calibri" pitchFamily="34" charset="-120"/>
              </a:rPr>
              <a:t> a pas de bonne </a:t>
            </a:r>
            <a:r>
              <a:rPr lang="en-US" sz="1300" b="1" i="1" dirty="0" err="1">
                <a:solidFill>
                  <a:schemeClr val="tx2"/>
                </a:solidFill>
                <a:latin typeface="Calibri" pitchFamily="34" charset="0"/>
                <a:ea typeface="Calibri" pitchFamily="34" charset="-122"/>
                <a:cs typeface="Calibri" pitchFamily="34" charset="-120"/>
              </a:rPr>
              <a:t>métaphore</a:t>
            </a:r>
            <a:r>
              <a:rPr lang="en-US" sz="1300" b="1" i="1" dirty="0">
                <a:solidFill>
                  <a:schemeClr val="tx2"/>
                </a:solidFill>
                <a:latin typeface="Calibri" pitchFamily="34" charset="0"/>
                <a:ea typeface="Calibri" pitchFamily="34" charset="-122"/>
                <a:cs typeface="Calibri" pitchFamily="34" charset="-120"/>
              </a:rPr>
              <a:t>. Il y a la </a:t>
            </a:r>
            <a:r>
              <a:rPr lang="en-US" sz="1300" b="1" i="1" dirty="0" err="1">
                <a:solidFill>
                  <a:schemeClr val="tx2"/>
                </a:solidFill>
                <a:latin typeface="Calibri" pitchFamily="34" charset="0"/>
                <a:ea typeface="Calibri" pitchFamily="34" charset="-122"/>
                <a:cs typeface="Calibri" pitchFamily="34" charset="-120"/>
              </a:rPr>
              <a:t>vôtre</a:t>
            </a:r>
            <a:r>
              <a:rPr lang="en-US" sz="1300" b="1" i="1" dirty="0">
                <a:solidFill>
                  <a:schemeClr val="tx2"/>
                </a:solidFill>
                <a:latin typeface="Calibri" pitchFamily="34" charset="0"/>
                <a:ea typeface="Calibri" pitchFamily="34" charset="-122"/>
                <a:cs typeface="Calibri" pitchFamily="34" charset="-120"/>
              </a:rPr>
              <a:t>,</a:t>
            </a:r>
          </a:p>
          <a:p>
            <a:pPr marL="0" indent="0" algn="ctr">
              <a:lnSpc>
                <a:spcPct val="125000"/>
              </a:lnSpc>
              <a:buNone/>
            </a:pPr>
            <a:r>
              <a:rPr lang="en-US" sz="1300" b="1" i="1" dirty="0">
                <a:solidFill>
                  <a:schemeClr val="tx2"/>
                </a:solidFill>
                <a:latin typeface="Calibri" pitchFamily="34" charset="0"/>
                <a:ea typeface="Calibri" pitchFamily="34" charset="-122"/>
                <a:cs typeface="Calibri" pitchFamily="34" charset="-120"/>
              </a:rPr>
              <a:t>et </a:t>
            </a:r>
            <a:r>
              <a:rPr lang="en-US" sz="1300" b="1" i="1" dirty="0" err="1">
                <a:solidFill>
                  <a:schemeClr val="tx2"/>
                </a:solidFill>
                <a:latin typeface="Calibri" pitchFamily="34" charset="0"/>
                <a:ea typeface="Calibri" pitchFamily="34" charset="-122"/>
                <a:cs typeface="Calibri" pitchFamily="34" charset="-120"/>
              </a:rPr>
              <a:t>ce</a:t>
            </a:r>
            <a:r>
              <a:rPr lang="en-US" sz="1300" b="1" i="1" dirty="0">
                <a:solidFill>
                  <a:schemeClr val="tx2"/>
                </a:solidFill>
                <a:latin typeface="Calibri" pitchFamily="34" charset="0"/>
                <a:ea typeface="Calibri" pitchFamily="34" charset="-122"/>
                <a:cs typeface="Calibri" pitchFamily="34" charset="-120"/>
              </a:rPr>
              <a:t> </a:t>
            </a:r>
            <a:r>
              <a:rPr lang="en-US" sz="1300" b="1" i="1" dirty="0" err="1">
                <a:solidFill>
                  <a:schemeClr val="tx2"/>
                </a:solidFill>
                <a:latin typeface="Calibri" pitchFamily="34" charset="0"/>
                <a:ea typeface="Calibri" pitchFamily="34" charset="-122"/>
                <a:cs typeface="Calibri" pitchFamily="34" charset="-120"/>
              </a:rPr>
              <a:t>qu'elle</a:t>
            </a:r>
            <a:r>
              <a:rPr lang="en-US" sz="1300" b="1" i="1" dirty="0">
                <a:solidFill>
                  <a:schemeClr val="tx2"/>
                </a:solidFill>
                <a:latin typeface="Calibri" pitchFamily="34" charset="0"/>
                <a:ea typeface="Calibri" pitchFamily="34" charset="-122"/>
                <a:cs typeface="Calibri" pitchFamily="34" charset="-120"/>
              </a:rPr>
              <a:t> fait </a:t>
            </a:r>
            <a:r>
              <a:rPr lang="en-US" sz="1300" b="1" i="1" dirty="0" err="1">
                <a:solidFill>
                  <a:schemeClr val="tx2"/>
                </a:solidFill>
                <a:latin typeface="Calibri" pitchFamily="34" charset="0"/>
                <a:ea typeface="Calibri" pitchFamily="34" charset="-122"/>
                <a:cs typeface="Calibri" pitchFamily="34" charset="-120"/>
              </a:rPr>
              <a:t>naître</a:t>
            </a:r>
            <a:r>
              <a:rPr lang="en-US" sz="1300" b="1" i="1" dirty="0">
                <a:solidFill>
                  <a:schemeClr val="tx2"/>
                </a:solidFill>
                <a:latin typeface="Calibri" pitchFamily="34" charset="0"/>
                <a:ea typeface="Calibri" pitchFamily="34" charset="-122"/>
                <a:cs typeface="Calibri" pitchFamily="34" charset="-120"/>
              </a:rPr>
              <a:t> chez </a:t>
            </a:r>
            <a:r>
              <a:rPr lang="en-US" sz="1300" b="1" i="1" dirty="0" err="1">
                <a:solidFill>
                  <a:schemeClr val="tx2"/>
                </a:solidFill>
                <a:latin typeface="Calibri" pitchFamily="34" charset="0"/>
                <a:ea typeface="Calibri" pitchFamily="34" charset="-122"/>
                <a:cs typeface="Calibri" pitchFamily="34" charset="-120"/>
              </a:rPr>
              <a:t>l'autre</a:t>
            </a:r>
            <a:r>
              <a:rPr lang="en-US" sz="1300" b="1" i="1" dirty="0">
                <a:solidFill>
                  <a:schemeClr val="tx2"/>
                </a:solidFill>
                <a:latin typeface="Calibri" pitchFamily="34" charset="0"/>
                <a:ea typeface="Calibri" pitchFamily="34" charset="-122"/>
                <a:cs typeface="Calibri" pitchFamily="34" charset="-120"/>
              </a:rPr>
              <a:t>.</a:t>
            </a:r>
            <a:endParaRPr lang="en-US" sz="1300" dirty="0">
              <a:solidFill>
                <a:schemeClr val="tx2"/>
              </a:solidFill>
            </a:endParaRPr>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6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51560"/>
          </a:xfrm>
          <a:prstGeom prst="rect">
            <a:avLst/>
          </a:prstGeom>
          <a:solidFill>
            <a:srgbClr val="00C5C1"/>
          </a:solidFill>
          <a:ln w="12700">
            <a:solidFill>
              <a:srgbClr val="1A8FB0"/>
            </a:solidFill>
            <a:prstDash val="solid"/>
          </a:ln>
        </p:spPr>
        <p:txBody>
          <a:bodyPr/>
          <a:lstStyle/>
          <a:p>
            <a:endParaRPr lang="fr-FR"/>
          </a:p>
        </p:txBody>
      </p:sp>
      <p:sp>
        <p:nvSpPr>
          <p:cNvPr id="3" name="Text 1"/>
          <p:cNvSpPr/>
          <p:nvPr/>
        </p:nvSpPr>
        <p:spPr>
          <a:xfrm>
            <a:off x="365760" y="18288"/>
            <a:ext cx="7498080" cy="594360"/>
          </a:xfrm>
          <a:prstGeom prst="rect">
            <a:avLst/>
          </a:prstGeom>
          <a:noFill/>
          <a:ln/>
        </p:spPr>
        <p:txBody>
          <a:bodyPr wrap="square" rtlCol="0" anchor="ctr"/>
          <a:lstStyle/>
          <a:p>
            <a:pPr marL="0" indent="0" algn="l">
              <a:buNone/>
            </a:pPr>
            <a:r>
              <a:rPr lang="en-US" sz="2800" b="1">
                <a:solidFill>
                  <a:schemeClr val="tx2"/>
                </a:solidFill>
                <a:latin typeface="Calibri" pitchFamily="34" charset="0"/>
                <a:ea typeface="Calibri" pitchFamily="34" charset="-122"/>
                <a:cs typeface="Calibri" pitchFamily="34" charset="-120"/>
              </a:rPr>
              <a:t>Repas</a:t>
            </a:r>
            <a:endParaRPr lang="en-US" sz="2800">
              <a:solidFill>
                <a:schemeClr val="tx2"/>
              </a:solidFill>
            </a:endParaRPr>
          </a:p>
        </p:txBody>
      </p:sp>
      <p:sp>
        <p:nvSpPr>
          <p:cNvPr id="4" name="Text 2"/>
          <p:cNvSpPr/>
          <p:nvPr/>
        </p:nvSpPr>
        <p:spPr>
          <a:xfrm>
            <a:off x="365760" y="621792"/>
            <a:ext cx="7315200" cy="347472"/>
          </a:xfrm>
          <a:prstGeom prst="rect">
            <a:avLst/>
          </a:prstGeom>
          <a:noFill/>
          <a:ln/>
        </p:spPr>
        <p:txBody>
          <a:bodyPr wrap="square" rtlCol="0" anchor="ctr"/>
          <a:lstStyle/>
          <a:p>
            <a:pPr marL="0" indent="0" algn="l">
              <a:buNone/>
            </a:pPr>
            <a:r>
              <a:rPr lang="en-US" sz="1400" dirty="0">
                <a:solidFill>
                  <a:srgbClr val="002060"/>
                </a:solidFill>
                <a:latin typeface="Calibri" pitchFamily="34" charset="0"/>
                <a:ea typeface="Calibri" pitchFamily="34" charset="-122"/>
                <a:cs typeface="Calibri" pitchFamily="34" charset="-120"/>
              </a:rPr>
              <a:t>17 h 45  ·  45 min</a:t>
            </a:r>
            <a:endParaRPr lang="en-US" sz="1400" dirty="0">
              <a:solidFill>
                <a:srgbClr val="002060"/>
              </a:solidFill>
            </a:endParaRPr>
          </a:p>
        </p:txBody>
      </p:sp>
      <p:sp>
        <p:nvSpPr>
          <p:cNvPr id="6" name="Shape 4"/>
          <p:cNvSpPr/>
          <p:nvPr/>
        </p:nvSpPr>
        <p:spPr>
          <a:xfrm>
            <a:off x="365760" y="1188720"/>
            <a:ext cx="8412480" cy="566928"/>
          </a:xfrm>
          <a:prstGeom prst="rect">
            <a:avLst/>
          </a:prstGeom>
          <a:solidFill>
            <a:srgbClr val="F0F7FB"/>
          </a:solidFill>
          <a:ln w="9525">
            <a:solidFill>
              <a:srgbClr val="D0E8F5"/>
            </a:solidFill>
            <a:prstDash val="solid"/>
          </a:ln>
        </p:spPr>
        <p:txBody>
          <a:bodyPr/>
          <a:lstStyle/>
          <a:p>
            <a:endParaRPr lang="fr-FR"/>
          </a:p>
        </p:txBody>
      </p:sp>
      <p:sp>
        <p:nvSpPr>
          <p:cNvPr id="7" name="Text 5"/>
          <p:cNvSpPr/>
          <p:nvPr/>
        </p:nvSpPr>
        <p:spPr>
          <a:xfrm>
            <a:off x="457200" y="1188720"/>
            <a:ext cx="8229600" cy="566928"/>
          </a:xfrm>
          <a:prstGeom prst="rect">
            <a:avLst/>
          </a:prstGeom>
          <a:noFill/>
          <a:ln/>
        </p:spPr>
        <p:txBody>
          <a:bodyPr wrap="square" rtlCol="0" anchor="ctr"/>
          <a:lstStyle/>
          <a:p>
            <a:pPr marL="0" indent="0" algn="l">
              <a:buNone/>
            </a:pPr>
            <a:r>
              <a:rPr lang="en-US" sz="1300" b="1" i="1">
                <a:solidFill>
                  <a:schemeClr val="tx2"/>
                </a:solidFill>
                <a:latin typeface="Calibri" pitchFamily="34" charset="0"/>
                <a:ea typeface="Calibri" pitchFamily="34" charset="-122"/>
                <a:cs typeface="Calibri" pitchFamily="34" charset="-120"/>
              </a:rPr>
              <a:t>Manger ensemble. Converser librement. Tisser des liens.</a:t>
            </a:r>
            <a:endParaRPr lang="en-US" sz="1300">
              <a:solidFill>
                <a:schemeClr val="tx2"/>
              </a:solidFill>
            </a:endParaRPr>
          </a:p>
        </p:txBody>
      </p:sp>
      <p:sp>
        <p:nvSpPr>
          <p:cNvPr id="8" name="Text 6"/>
          <p:cNvSpPr/>
          <p:nvPr/>
        </p:nvSpPr>
        <p:spPr>
          <a:xfrm>
            <a:off x="365760" y="1920240"/>
            <a:ext cx="4114800" cy="292608"/>
          </a:xfrm>
          <a:prstGeom prst="rect">
            <a:avLst/>
          </a:prstGeom>
          <a:noFill/>
          <a:ln/>
        </p:spPr>
        <p:txBody>
          <a:bodyPr wrap="square" rtlCol="0" anchor="ctr"/>
          <a:lstStyle/>
          <a:p>
            <a:r>
              <a:rPr lang="en-US" sz="1100" b="1" err="1">
                <a:solidFill>
                  <a:srgbClr val="18282F"/>
                </a:solidFill>
                <a:latin typeface="Calibri" pitchFamily="34" charset="0"/>
                <a:ea typeface="Calibri" pitchFamily="34" charset="-122"/>
                <a:cs typeface="Calibri" pitchFamily="34" charset="-120"/>
              </a:rPr>
              <a:t>L’élan</a:t>
            </a:r>
            <a:r>
              <a:rPr lang="en-US" sz="1100" b="1">
                <a:solidFill>
                  <a:srgbClr val="18282F"/>
                </a:solidFill>
                <a:latin typeface="Calibri" pitchFamily="34" charset="0"/>
                <a:ea typeface="Calibri" pitchFamily="34" charset="-122"/>
                <a:cs typeface="Calibri" pitchFamily="34" charset="-120"/>
              </a:rPr>
              <a:t> </a:t>
            </a:r>
            <a:r>
              <a:rPr lang="en-US" sz="1100" b="1" err="1">
                <a:solidFill>
                  <a:srgbClr val="18282F"/>
                </a:solidFill>
                <a:latin typeface="Calibri" pitchFamily="34" charset="0"/>
                <a:ea typeface="Calibri" pitchFamily="34" charset="-122"/>
                <a:cs typeface="Calibri" pitchFamily="34" charset="-120"/>
              </a:rPr>
              <a:t>collectif</a:t>
            </a:r>
            <a:endParaRPr lang="en-US" sz="1100">
              <a:solidFill>
                <a:srgbClr val="18282F"/>
              </a:solidFill>
            </a:endParaRPr>
          </a:p>
        </p:txBody>
      </p:sp>
      <p:sp>
        <p:nvSpPr>
          <p:cNvPr id="9" name="Shape 7"/>
          <p:cNvSpPr/>
          <p:nvPr/>
        </p:nvSpPr>
        <p:spPr>
          <a:xfrm>
            <a:off x="365760" y="2212848"/>
            <a:ext cx="3931920" cy="0"/>
          </a:xfrm>
          <a:prstGeom prst="line">
            <a:avLst/>
          </a:prstGeom>
          <a:noFill/>
          <a:ln w="12700">
            <a:solidFill>
              <a:srgbClr val="1A8FB0"/>
            </a:solidFill>
            <a:prstDash val="solid"/>
          </a:ln>
        </p:spPr>
        <p:txBody>
          <a:bodyPr/>
          <a:lstStyle/>
          <a:p>
            <a:endParaRPr lang="fr-FR"/>
          </a:p>
        </p:txBody>
      </p:sp>
      <p:sp>
        <p:nvSpPr>
          <p:cNvPr id="10" name="Text 8"/>
          <p:cNvSpPr/>
          <p:nvPr/>
        </p:nvSpPr>
        <p:spPr>
          <a:xfrm>
            <a:off x="365760" y="2286000"/>
            <a:ext cx="4023360" cy="2194560"/>
          </a:xfrm>
          <a:prstGeom prst="rect">
            <a:avLst/>
          </a:prstGeom>
          <a:noFill/>
          <a:ln/>
        </p:spPr>
        <p:txBody>
          <a:bodyPr wrap="square" rtlCol="0" anchor="t"/>
          <a:lstStyle/>
          <a:p>
            <a:pPr marL="0" indent="0" algn="just">
              <a:lnSpc>
                <a:spcPct val="120000"/>
              </a:lnSpc>
              <a:buNone/>
            </a:pPr>
            <a:r>
              <a:rPr lang="fr-CA" sz="1150" noProof="0" dirty="0">
                <a:solidFill>
                  <a:srgbClr val="333333"/>
                </a:solidFill>
                <a:latin typeface="Calibri" pitchFamily="34" charset="0"/>
                <a:ea typeface="Calibri" pitchFamily="34" charset="-122"/>
                <a:cs typeface="Calibri" pitchFamily="34" charset="-120"/>
              </a:rPr>
              <a:t>Le repas est une activité à part entière. Les échanges qui s'y font préparent </a:t>
            </a:r>
            <a:r>
              <a:rPr lang="fr-CA" sz="1150" noProof="0" dirty="0">
                <a:solidFill>
                  <a:schemeClr val="tx2"/>
                </a:solidFill>
                <a:latin typeface="Calibri" pitchFamily="34" charset="0"/>
                <a:ea typeface="Calibri" pitchFamily="34" charset="-122"/>
                <a:cs typeface="Calibri" pitchFamily="34" charset="-120"/>
              </a:rPr>
              <a:t>souvent</a:t>
            </a:r>
            <a:r>
              <a:rPr lang="fr-CA" sz="1150" noProof="0" dirty="0">
                <a:solidFill>
                  <a:srgbClr val="333333"/>
                </a:solidFill>
                <a:latin typeface="Calibri" pitchFamily="34" charset="0"/>
                <a:ea typeface="Calibri" pitchFamily="34" charset="-122"/>
                <a:cs typeface="Calibri" pitchFamily="34" charset="-120"/>
              </a:rPr>
              <a:t> les conversations du lendemain.</a:t>
            </a:r>
            <a:endParaRPr lang="fr-CA" sz="1150" noProof="0" dirty="0"/>
          </a:p>
        </p:txBody>
      </p:sp>
      <p:sp>
        <p:nvSpPr>
          <p:cNvPr id="11" name="Text 9"/>
          <p:cNvSpPr/>
          <p:nvPr/>
        </p:nvSpPr>
        <p:spPr>
          <a:xfrm>
            <a:off x="4754880" y="1920240"/>
            <a:ext cx="4114800" cy="292608"/>
          </a:xfrm>
          <a:prstGeom prst="rect">
            <a:avLst/>
          </a:prstGeom>
          <a:noFill/>
          <a:ln/>
        </p:spPr>
        <p:txBody>
          <a:bodyPr wrap="square" rtlCol="0" anchor="ctr"/>
          <a:lstStyle/>
          <a:p>
            <a:pPr marL="0" indent="0" algn="l">
              <a:buNone/>
            </a:pPr>
            <a:r>
              <a:rPr lang="en-US" sz="1100" b="1" err="1">
                <a:solidFill>
                  <a:srgbClr val="1A3A5F"/>
                </a:solidFill>
                <a:latin typeface="Calibri" pitchFamily="34" charset="0"/>
                <a:ea typeface="Calibri" pitchFamily="34" charset="-122"/>
                <a:cs typeface="Calibri" pitchFamily="34" charset="-120"/>
              </a:rPr>
              <a:t>Votre</a:t>
            </a:r>
            <a:r>
              <a:rPr lang="en-US" sz="1100" b="1">
                <a:solidFill>
                  <a:srgbClr val="1A3A5F"/>
                </a:solidFill>
                <a:latin typeface="Calibri" pitchFamily="34" charset="0"/>
                <a:ea typeface="Calibri" pitchFamily="34" charset="-122"/>
                <a:cs typeface="Calibri" pitchFamily="34" charset="-120"/>
              </a:rPr>
              <a:t> contribution</a:t>
            </a:r>
            <a:endParaRPr lang="en-US" sz="1100"/>
          </a:p>
        </p:txBody>
      </p:sp>
      <p:sp>
        <p:nvSpPr>
          <p:cNvPr id="12" name="Shape 10"/>
          <p:cNvSpPr/>
          <p:nvPr/>
        </p:nvSpPr>
        <p:spPr>
          <a:xfrm>
            <a:off x="4754880" y="2212848"/>
            <a:ext cx="3931920" cy="0"/>
          </a:xfrm>
          <a:prstGeom prst="line">
            <a:avLst/>
          </a:prstGeom>
          <a:noFill/>
          <a:ln w="12700">
            <a:solidFill>
              <a:srgbClr val="1A8FB0"/>
            </a:solidFill>
            <a:prstDash val="solid"/>
          </a:ln>
        </p:spPr>
        <p:txBody>
          <a:bodyPr/>
          <a:lstStyle/>
          <a:p>
            <a:endParaRPr lang="fr-FR"/>
          </a:p>
        </p:txBody>
      </p:sp>
      <p:sp>
        <p:nvSpPr>
          <p:cNvPr id="13" name="Shape 11"/>
          <p:cNvSpPr/>
          <p:nvPr/>
        </p:nvSpPr>
        <p:spPr>
          <a:xfrm>
            <a:off x="4754880" y="2286000"/>
            <a:ext cx="4069080" cy="1828800"/>
          </a:xfrm>
          <a:prstGeom prst="rect">
            <a:avLst/>
          </a:prstGeom>
          <a:solidFill>
            <a:srgbClr val="1A8FB0">
              <a:alpha val="12000"/>
            </a:srgbClr>
          </a:solidFill>
          <a:ln w="9525">
            <a:solidFill>
              <a:srgbClr val="1A8FB0"/>
            </a:solidFill>
            <a:prstDash val="solid"/>
          </a:ln>
        </p:spPr>
        <p:txBody>
          <a:bodyPr/>
          <a:lstStyle/>
          <a:p>
            <a:endParaRPr lang="fr-FR">
              <a:solidFill>
                <a:schemeClr val="tx2"/>
              </a:solidFill>
            </a:endParaRPr>
          </a:p>
        </p:txBody>
      </p:sp>
      <p:sp>
        <p:nvSpPr>
          <p:cNvPr id="14" name="Text 12"/>
          <p:cNvSpPr/>
          <p:nvPr/>
        </p:nvSpPr>
        <p:spPr>
          <a:xfrm>
            <a:off x="4892040" y="2331720"/>
            <a:ext cx="3794760" cy="1737360"/>
          </a:xfrm>
          <a:prstGeom prst="rect">
            <a:avLst/>
          </a:prstGeom>
          <a:noFill/>
          <a:ln/>
        </p:spPr>
        <p:txBody>
          <a:bodyPr wrap="square" rtlCol="0" anchor="ctr"/>
          <a:lstStyle/>
          <a:p>
            <a:pPr algn="ctr">
              <a:lnSpc>
                <a:spcPct val="125000"/>
              </a:lnSpc>
            </a:pPr>
            <a:r>
              <a:rPr lang="fr-CA" sz="1300" b="1" i="1" noProof="0" dirty="0">
                <a:solidFill>
                  <a:schemeClr val="tx2"/>
                </a:solidFill>
                <a:latin typeface="Calibri" pitchFamily="34" charset="0"/>
                <a:ea typeface="Calibri" pitchFamily="34" charset="-122"/>
                <a:cs typeface="Calibri" pitchFamily="34" charset="-120"/>
              </a:rPr>
              <a:t>Retrouvez </a:t>
            </a:r>
            <a:r>
              <a:rPr lang="fr-CA" sz="1300" b="1" i="1" noProof="0" dirty="0" err="1">
                <a:solidFill>
                  <a:schemeClr val="tx2"/>
                </a:solidFill>
                <a:latin typeface="Calibri" pitchFamily="34" charset="0"/>
                <a:ea typeface="Calibri" pitchFamily="34" charset="-122"/>
                <a:cs typeface="Calibri" pitchFamily="34" charset="-120"/>
              </a:rPr>
              <a:t>quelqu’un·e</a:t>
            </a:r>
            <a:r>
              <a:rPr lang="fr-CA" sz="1300" b="1" i="1" noProof="0" dirty="0">
                <a:solidFill>
                  <a:schemeClr val="tx2"/>
                </a:solidFill>
                <a:latin typeface="Calibri" pitchFamily="34" charset="0"/>
                <a:ea typeface="Calibri" pitchFamily="34" charset="-122"/>
                <a:cs typeface="Calibri" pitchFamily="34" charset="-120"/>
              </a:rPr>
              <a:t> que vous connaissez ou allez vers une personne que vous ne connaissez pas. </a:t>
            </a:r>
            <a:endParaRPr lang="fr-CA" sz="1300" noProof="0" dirty="0">
              <a:solidFill>
                <a:schemeClr val="tx2"/>
              </a:solidFill>
            </a:endParaRPr>
          </a:p>
        </p:txBody>
      </p:sp>
      <p:sp>
        <p:nvSpPr>
          <p:cNvPr id="15" name="Text 13"/>
          <p:cNvSpPr/>
          <p:nvPr/>
        </p:nvSpPr>
        <p:spPr>
          <a:xfrm>
            <a:off x="8046720" y="4754880"/>
            <a:ext cx="731520" cy="292608"/>
          </a:xfrm>
          <a:prstGeom prst="rect">
            <a:avLst/>
          </a:prstGeom>
          <a:noFill/>
          <a:ln/>
        </p:spPr>
        <p:txBody>
          <a:bodyPr wrap="square" rtlCol="0" anchor="ctr"/>
          <a:lstStyle/>
          <a:p>
            <a:pPr marL="0" indent="0" algn="r">
              <a:buNone/>
            </a:pPr>
            <a:r>
              <a:rPr lang="en-US" sz="900">
                <a:solidFill>
                  <a:srgbClr val="AAAAAA"/>
                </a:solidFill>
                <a:latin typeface="Calibri" pitchFamily="34" charset="0"/>
                <a:ea typeface="Calibri" pitchFamily="34" charset="-122"/>
                <a:cs typeface="Calibri" pitchFamily="34" charset="-120"/>
              </a:rPr>
              <a:t>7 / 11</a:t>
            </a:r>
            <a:endParaRPr lang="en-US" sz="900"/>
          </a:p>
        </p:txBody>
      </p:sp>
      <p:sp>
        <p:nvSpPr>
          <p:cNvPr id="16" name="Shape 14"/>
          <p:cNvSpPr/>
          <p:nvPr/>
        </p:nvSpPr>
        <p:spPr>
          <a:xfrm>
            <a:off x="0" y="4892040"/>
            <a:ext cx="9144000" cy="251460"/>
          </a:xfrm>
          <a:prstGeom prst="rect">
            <a:avLst/>
          </a:prstGeom>
          <a:solidFill>
            <a:srgbClr val="F8F8F8"/>
          </a:solidFill>
          <a:ln w="12700">
            <a:solidFill>
              <a:srgbClr val="EEEEEE"/>
            </a:solidFill>
            <a:prstDash val="solid"/>
          </a:ln>
        </p:spPr>
        <p:txBody>
          <a:bodyPr/>
          <a:lstStyle/>
          <a:p>
            <a:endParaRPr lang="fr-FR"/>
          </a:p>
        </p:txBody>
      </p:sp>
      <p:sp>
        <p:nvSpPr>
          <p:cNvPr id="17" name="Text 15"/>
          <p:cNvSpPr/>
          <p:nvPr/>
        </p:nvSpPr>
        <p:spPr>
          <a:xfrm>
            <a:off x="0" y="4892040"/>
            <a:ext cx="9144000" cy="251460"/>
          </a:xfrm>
          <a:prstGeom prst="rect">
            <a:avLst/>
          </a:prstGeom>
          <a:noFill/>
          <a:ln/>
        </p:spPr>
        <p:txBody>
          <a:bodyPr wrap="square" rtlCol="0" anchor="ctr"/>
          <a:lstStyle/>
          <a:p>
            <a:pPr marL="0" indent="0" algn="ctr">
              <a:buNone/>
            </a:pPr>
            <a:r>
              <a:rPr lang="en-US" sz="850">
                <a:solidFill>
                  <a:srgbClr val="AAAAAA"/>
                </a:solidFill>
                <a:latin typeface="Calibri" pitchFamily="34" charset="0"/>
                <a:ea typeface="Calibri" pitchFamily="34" charset="-122"/>
                <a:cs typeface="Calibri" pitchFamily="34" charset="-120"/>
              </a:rPr>
              <a:t>Charrette de codesign CRIRES–PÉRISCOPE 2026  ·  Rencontre d'ouverture  ·  20 mai 2026</a:t>
            </a:r>
            <a:endParaRPr lang="en-US" sz="85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617</TotalTime>
  <Words>1392</Words>
  <Application>Microsoft Macintosh PowerPoint</Application>
  <PresentationFormat>On-screen Show (16:9)</PresentationFormat>
  <Paragraphs>199</Paragraphs>
  <Slides>15</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Lecteur·trice</cp:lastModifiedBy>
  <cp:revision>14</cp:revision>
  <dcterms:created xsi:type="dcterms:W3CDTF">2026-05-17T07:53:26Z</dcterms:created>
  <dcterms:modified xsi:type="dcterms:W3CDTF">2026-05-19T10:25:34Z</dcterms:modified>
</cp:coreProperties>
</file>